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8D34C3-5471-4329-8EA0-C2E0714AC416}">
  <a:tblStyle styleId="{D38D34C3-5471-4329-8EA0-C2E0714AC4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3.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5.xml"/><Relationship Id="rId44" Type="http://schemas.openxmlformats.org/officeDocument/2006/relationships/font" Target="fonts/OpenSans-boldItalic.fntdata"/><Relationship Id="rId21" Type="http://schemas.openxmlformats.org/officeDocument/2006/relationships/slide" Target="slides/slide14.xml"/><Relationship Id="rId43" Type="http://schemas.openxmlformats.org/officeDocument/2006/relationships/font" Target="fonts/OpenSans-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GillSans-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7f9f4bf9e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47f9f4bf9e_2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7f9f4bf9e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47f9f4bf9e_7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7f9f4bf9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7f9f4bf9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96085ad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96085ad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f9f4bf9e_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f9f4bf9e_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f9f4bf9e_7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7f9f4bf9e_7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f9f4bf9e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47f9f4bf9e_7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7f9f4bf9e_7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47f9f4bf9e_7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7f9f4bf9e_7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7f9f4bf9e_7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d5ffa60f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d5ffa60f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7f9f4bf9e_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47f9f4bf9e_7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7f9f4bf9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247f9f4bf9e_2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8546d7a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8546d7a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8546d7ab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8546d7ab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8546d7ab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8546d7ab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a25a60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a25a60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3362a2c6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3362a2c6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3362a2c6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3362a2c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d5ffa60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d5ffa60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9ef6f2a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49ef6f2a1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7f9f4bf9e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47f9f4bf9e_2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7f9f4bf9e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47f9f4bf9e_2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7f9f4b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47f9f4bf9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7f9f4bf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7f9f4bf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7f9f4bf9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7f9f4bf9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7f9f4bf9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7f9f4bf9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7f9f4bf9e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7f9f4bf9e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Gill Sans"/>
              <a:buNone/>
              <a:defRPr b="1" i="0" sz="45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62" name="Google Shape;62;p14"/>
          <p:cNvCxnSpPr/>
          <p:nvPr/>
        </p:nvCxnSpPr>
        <p:spPr>
          <a:xfrm>
            <a:off x="536918" y="835538"/>
            <a:ext cx="0" cy="43017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69" name="Google Shape;69;p15"/>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Gill Sans"/>
              <a:buNone/>
              <a:defRPr b="1" i="0" sz="45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3" name="Google Shape;73;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76" name="Google Shape;76;p16"/>
          <p:cNvCxnSpPr/>
          <p:nvPr/>
        </p:nvCxnSpPr>
        <p:spPr>
          <a:xfrm>
            <a:off x="536918" y="1276069"/>
            <a:ext cx="0" cy="38613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84" name="Google Shape;84;p17"/>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94" name="Google Shape;94;p18"/>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00" name="Google Shape;100;p19"/>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05" name="Google Shape;105;p20"/>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Gill Sans"/>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9" name="Google Shape;109;p2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13" name="Google Shape;113;p21"/>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Gill Sans"/>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2"/>
          <p:cNvSpPr/>
          <p:nvPr>
            <p:ph idx="2" type="pic"/>
          </p:nvPr>
        </p:nvSpPr>
        <p:spPr>
          <a:xfrm>
            <a:off x="3887391" y="740569"/>
            <a:ext cx="4629300" cy="3655200"/>
          </a:xfrm>
          <a:prstGeom prst="rect">
            <a:avLst/>
          </a:prstGeom>
          <a:noFill/>
          <a:ln>
            <a:noFill/>
          </a:ln>
        </p:spPr>
      </p:sp>
      <p:sp>
        <p:nvSpPr>
          <p:cNvPr id="117" name="Google Shape;117;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8" name="Google Shape;118;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21" name="Google Shape;121;p22"/>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28" name="Google Shape;128;p23"/>
          <p:cNvCxnSpPr/>
          <p:nvPr/>
        </p:nvCxnSpPr>
        <p:spPr>
          <a:xfrm>
            <a:off x="536918" y="267609"/>
            <a:ext cx="0" cy="486960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35" name="Google Shape;135;p24"/>
          <p:cNvCxnSpPr/>
          <p:nvPr/>
        </p:nvCxnSpPr>
        <p:spPr>
          <a:xfrm>
            <a:off x="6235" y="196400"/>
            <a:ext cx="8515500" cy="0"/>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600"/>
              <a:buFont typeface="Gill Sans"/>
              <a:buNone/>
              <a:defRPr b="0" i="0" sz="3600" u="none" cap="none" strike="noStrike">
                <a:solidFill>
                  <a:schemeClr val="dk1"/>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9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1" i="0" sz="9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rgbClr val="888888"/>
                </a:solidFill>
                <a:latin typeface="Gill Sans"/>
                <a:ea typeface="Gill Sans"/>
                <a:cs typeface="Gill Sans"/>
                <a:sym typeface="Gill Sans"/>
              </a:defRPr>
            </a:lvl1pPr>
            <a:lvl2pPr indent="0" lvl="1" marL="0" marR="0" rtl="0" algn="r">
              <a:spcBef>
                <a:spcPts val="0"/>
              </a:spcBef>
              <a:buNone/>
              <a:defRPr b="1" i="0" sz="900" u="none" cap="none" strike="noStrike">
                <a:solidFill>
                  <a:srgbClr val="888888"/>
                </a:solidFill>
                <a:latin typeface="Gill Sans"/>
                <a:ea typeface="Gill Sans"/>
                <a:cs typeface="Gill Sans"/>
                <a:sym typeface="Gill Sans"/>
              </a:defRPr>
            </a:lvl2pPr>
            <a:lvl3pPr indent="0" lvl="2" marL="0" marR="0" rtl="0" algn="r">
              <a:spcBef>
                <a:spcPts val="0"/>
              </a:spcBef>
              <a:buNone/>
              <a:defRPr b="1" i="0" sz="900" u="none" cap="none" strike="noStrike">
                <a:solidFill>
                  <a:srgbClr val="888888"/>
                </a:solidFill>
                <a:latin typeface="Gill Sans"/>
                <a:ea typeface="Gill Sans"/>
                <a:cs typeface="Gill Sans"/>
                <a:sym typeface="Gill Sans"/>
              </a:defRPr>
            </a:lvl3pPr>
            <a:lvl4pPr indent="0" lvl="3" marL="0" marR="0" rtl="0" algn="r">
              <a:spcBef>
                <a:spcPts val="0"/>
              </a:spcBef>
              <a:buNone/>
              <a:defRPr b="1" i="0" sz="900" u="none" cap="none" strike="noStrike">
                <a:solidFill>
                  <a:srgbClr val="888888"/>
                </a:solidFill>
                <a:latin typeface="Gill Sans"/>
                <a:ea typeface="Gill Sans"/>
                <a:cs typeface="Gill Sans"/>
                <a:sym typeface="Gill Sans"/>
              </a:defRPr>
            </a:lvl4pPr>
            <a:lvl5pPr indent="0" lvl="4" marL="0" marR="0" rtl="0" algn="r">
              <a:spcBef>
                <a:spcPts val="0"/>
              </a:spcBef>
              <a:buNone/>
              <a:defRPr b="1" i="0" sz="900" u="none" cap="none" strike="noStrike">
                <a:solidFill>
                  <a:srgbClr val="888888"/>
                </a:solidFill>
                <a:latin typeface="Gill Sans"/>
                <a:ea typeface="Gill Sans"/>
                <a:cs typeface="Gill Sans"/>
                <a:sym typeface="Gill Sans"/>
              </a:defRPr>
            </a:lvl5pPr>
            <a:lvl6pPr indent="0" lvl="5" marL="0" marR="0" rtl="0" algn="r">
              <a:spcBef>
                <a:spcPts val="0"/>
              </a:spcBef>
              <a:buNone/>
              <a:defRPr b="1" i="0" sz="900" u="none" cap="none" strike="noStrike">
                <a:solidFill>
                  <a:srgbClr val="888888"/>
                </a:solidFill>
                <a:latin typeface="Gill Sans"/>
                <a:ea typeface="Gill Sans"/>
                <a:cs typeface="Gill Sans"/>
                <a:sym typeface="Gill Sans"/>
              </a:defRPr>
            </a:lvl6pPr>
            <a:lvl7pPr indent="0" lvl="6" marL="0" marR="0" rtl="0" algn="r">
              <a:spcBef>
                <a:spcPts val="0"/>
              </a:spcBef>
              <a:buNone/>
              <a:defRPr b="1" i="0" sz="900" u="none" cap="none" strike="noStrike">
                <a:solidFill>
                  <a:srgbClr val="888888"/>
                </a:solidFill>
                <a:latin typeface="Gill Sans"/>
                <a:ea typeface="Gill Sans"/>
                <a:cs typeface="Gill Sans"/>
                <a:sym typeface="Gill Sans"/>
              </a:defRPr>
            </a:lvl7pPr>
            <a:lvl8pPr indent="0" lvl="7" marL="0" marR="0" rtl="0" algn="r">
              <a:spcBef>
                <a:spcPts val="0"/>
              </a:spcBef>
              <a:buNone/>
              <a:defRPr b="1" i="0" sz="900" u="none" cap="none" strike="noStrike">
                <a:solidFill>
                  <a:srgbClr val="888888"/>
                </a:solidFill>
                <a:latin typeface="Gill Sans"/>
                <a:ea typeface="Gill Sans"/>
                <a:cs typeface="Gill Sans"/>
                <a:sym typeface="Gill Sans"/>
              </a:defRPr>
            </a:lvl8pPr>
            <a:lvl9pPr indent="0" lvl="8" marL="0" marR="0" rtl="0" algn="r">
              <a:spcBef>
                <a:spcPts val="0"/>
              </a:spcBef>
              <a:buNone/>
              <a:defRPr b="1" i="0" sz="9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analyticsindiamag.com/singular-value-decomposition-svd-application-recommender-syste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141" name="Google Shape;141;p25"/>
          <p:cNvSpPr/>
          <p:nvPr/>
        </p:nvSpPr>
        <p:spPr>
          <a:xfrm>
            <a:off x="0" y="0"/>
            <a:ext cx="9144000" cy="5143500"/>
          </a:xfrm>
          <a:prstGeom prst="rect">
            <a:avLst/>
          </a:prstGeom>
          <a:gradFill>
            <a:gsLst>
              <a:gs pos="0">
                <a:schemeClr val="accent2"/>
              </a:gs>
              <a:gs pos="100000">
                <a:schemeClr val="accent4"/>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Gill Sans"/>
              <a:buNone/>
            </a:pPr>
            <a:r>
              <a:t/>
            </a:r>
            <a:endParaRPr b="0" i="0" sz="1400" u="none" cap="none" strike="noStrike">
              <a:solidFill>
                <a:srgbClr val="FFFFFF"/>
              </a:solidFill>
              <a:latin typeface="Open Sans"/>
              <a:ea typeface="Open Sans"/>
              <a:cs typeface="Open Sans"/>
              <a:sym typeface="Open Sans"/>
            </a:endParaRPr>
          </a:p>
        </p:txBody>
      </p:sp>
      <p:pic>
        <p:nvPicPr>
          <p:cNvPr descr="Uma imagem com gráfico&#10;&#10;Descrição gerada automaticamente" id="142" name="Google Shape;142;p25"/>
          <p:cNvPicPr preferRelativeResize="0"/>
          <p:nvPr/>
        </p:nvPicPr>
        <p:blipFill rotWithShape="1">
          <a:blip r:embed="rId3">
            <a:alphaModFix amt="35000"/>
          </a:blip>
          <a:srcRect b="7565" l="0" r="0" t="4886"/>
          <a:stretch/>
        </p:blipFill>
        <p:spPr>
          <a:xfrm>
            <a:off x="15" y="-6658"/>
            <a:ext cx="9143985" cy="5143500"/>
          </a:xfrm>
          <a:prstGeom prst="rect">
            <a:avLst/>
          </a:prstGeom>
          <a:noFill/>
          <a:ln>
            <a:noFill/>
          </a:ln>
        </p:spPr>
      </p:pic>
      <p:sp>
        <p:nvSpPr>
          <p:cNvPr id="143" name="Google Shape;143;p25"/>
          <p:cNvSpPr txBox="1"/>
          <p:nvPr>
            <p:ph type="ctrTitle"/>
          </p:nvPr>
        </p:nvSpPr>
        <p:spPr>
          <a:xfrm>
            <a:off x="942200" y="1703575"/>
            <a:ext cx="7475400" cy="2135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Gill Sans"/>
              <a:buNone/>
            </a:pPr>
            <a:r>
              <a:rPr lang="pt-PT" sz="5400">
                <a:solidFill>
                  <a:srgbClr val="FFFFFF"/>
                </a:solidFill>
              </a:rPr>
              <a:t>Yelp dataset </a:t>
            </a:r>
            <a:endParaRPr sz="5400">
              <a:solidFill>
                <a:srgbClr val="FFFFFF"/>
              </a:solidFill>
            </a:endParaRPr>
          </a:p>
          <a:p>
            <a:pPr indent="0" lvl="0" marL="0" rtl="0" algn="l">
              <a:lnSpc>
                <a:spcPct val="90000"/>
              </a:lnSpc>
              <a:spcBef>
                <a:spcPts val="0"/>
              </a:spcBef>
              <a:spcAft>
                <a:spcPts val="0"/>
              </a:spcAft>
              <a:buClr>
                <a:srgbClr val="FFFFFF"/>
              </a:buClr>
              <a:buSzPct val="100000"/>
              <a:buFont typeface="Gill Sans"/>
              <a:buNone/>
            </a:pPr>
            <a:r>
              <a:rPr lang="pt-PT" sz="5400">
                <a:solidFill>
                  <a:srgbClr val="FFFFFF"/>
                </a:solidFill>
              </a:rPr>
              <a:t>Social Network Analysis and Recommender System</a:t>
            </a:r>
            <a:endParaRPr sz="5400">
              <a:solidFill>
                <a:srgbClr val="FFFFFF"/>
              </a:solidFill>
            </a:endParaRPr>
          </a:p>
        </p:txBody>
      </p:sp>
      <p:sp>
        <p:nvSpPr>
          <p:cNvPr id="144" name="Google Shape;144;p25"/>
          <p:cNvSpPr txBox="1"/>
          <p:nvPr>
            <p:ph idx="1" type="subTitle"/>
          </p:nvPr>
        </p:nvSpPr>
        <p:spPr>
          <a:xfrm>
            <a:off x="942200" y="3934332"/>
            <a:ext cx="7702800" cy="96570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90000"/>
              </a:lnSpc>
              <a:spcBef>
                <a:spcPts val="0"/>
              </a:spcBef>
              <a:spcAft>
                <a:spcPts val="0"/>
              </a:spcAft>
              <a:buClr>
                <a:srgbClr val="FFFFFF"/>
              </a:buClr>
              <a:buSzPts val="1500"/>
              <a:buNone/>
            </a:pPr>
            <a:r>
              <a:rPr lang="pt-PT" sz="1500">
                <a:solidFill>
                  <a:srgbClr val="FFFFFF"/>
                </a:solidFill>
              </a:rPr>
              <a:t>Sérgio Rodrigues da Gama (up201906690) </a:t>
            </a:r>
            <a:endParaRPr sz="1500">
              <a:solidFill>
                <a:srgbClr val="FFFFFF"/>
              </a:solidFill>
            </a:endParaRPr>
          </a:p>
          <a:p>
            <a:pPr indent="0" lvl="0" marL="0" rtl="0" algn="l">
              <a:lnSpc>
                <a:spcPct val="90000"/>
              </a:lnSpc>
              <a:spcBef>
                <a:spcPts val="0"/>
              </a:spcBef>
              <a:spcAft>
                <a:spcPts val="0"/>
              </a:spcAft>
              <a:buClr>
                <a:srgbClr val="FFFFFF"/>
              </a:buClr>
              <a:buSzPts val="1500"/>
              <a:buNone/>
            </a:pPr>
            <a:r>
              <a:t/>
            </a:r>
            <a:endParaRPr sz="1500">
              <a:solidFill>
                <a:srgbClr val="FFFFFF"/>
              </a:solidFill>
            </a:endParaRPr>
          </a:p>
          <a:p>
            <a:pPr indent="0" lvl="0" marL="0" rtl="0" algn="l">
              <a:lnSpc>
                <a:spcPct val="90000"/>
              </a:lnSpc>
              <a:spcBef>
                <a:spcPts val="0"/>
              </a:spcBef>
              <a:spcAft>
                <a:spcPts val="0"/>
              </a:spcAft>
              <a:buClr>
                <a:srgbClr val="FFFFFF"/>
              </a:buClr>
              <a:buSzPts val="1500"/>
              <a:buNone/>
            </a:pPr>
            <a:r>
              <a:rPr lang="pt-PT" sz="1500">
                <a:solidFill>
                  <a:srgbClr val="FFFFFF"/>
                </a:solidFill>
              </a:rPr>
              <a:t>Carlos Gomes (up201906622)</a:t>
            </a:r>
            <a:endParaRPr sz="1500">
              <a:solidFill>
                <a:srgbClr val="FFFFFF"/>
              </a:solidFill>
            </a:endParaRPr>
          </a:p>
          <a:p>
            <a:pPr indent="0" lvl="0" marL="0" rtl="0" algn="l">
              <a:lnSpc>
                <a:spcPct val="90000"/>
              </a:lnSpc>
              <a:spcBef>
                <a:spcPts val="0"/>
              </a:spcBef>
              <a:spcAft>
                <a:spcPts val="0"/>
              </a:spcAft>
              <a:buClr>
                <a:srgbClr val="FFFFFF"/>
              </a:buClr>
              <a:buSzPts val="1500"/>
              <a:buNone/>
            </a:pPr>
            <a:r>
              <a:t/>
            </a:r>
            <a:endParaRPr sz="1500">
              <a:solidFill>
                <a:srgbClr val="FFFFFF"/>
              </a:solidFill>
            </a:endParaRPr>
          </a:p>
          <a:p>
            <a:pPr indent="0" lvl="0" marL="0" rtl="0" algn="l">
              <a:lnSpc>
                <a:spcPct val="90000"/>
              </a:lnSpc>
              <a:spcBef>
                <a:spcPts val="0"/>
              </a:spcBef>
              <a:spcAft>
                <a:spcPts val="0"/>
              </a:spcAft>
              <a:buClr>
                <a:srgbClr val="FFFFFF"/>
              </a:buClr>
              <a:buSzPts val="1500"/>
              <a:buNone/>
            </a:pPr>
            <a:r>
              <a:rPr lang="pt-PT" sz="1500">
                <a:solidFill>
                  <a:srgbClr val="FFFFFF"/>
                </a:solidFill>
              </a:rPr>
              <a:t>Afonso Monteiro (up201907284)</a:t>
            </a:r>
            <a:endParaRPr sz="1500">
              <a:solidFill>
                <a:srgbClr val="FFFFFF"/>
              </a:solidFill>
            </a:endParaRPr>
          </a:p>
        </p:txBody>
      </p:sp>
      <p:cxnSp>
        <p:nvCxnSpPr>
          <p:cNvPr id="145" name="Google Shape;145;p25"/>
          <p:cNvCxnSpPr/>
          <p:nvPr/>
        </p:nvCxnSpPr>
        <p:spPr>
          <a:xfrm>
            <a:off x="6658" y="604853"/>
            <a:ext cx="6340078" cy="0"/>
          </a:xfrm>
          <a:prstGeom prst="straightConnector1">
            <a:avLst/>
          </a:prstGeom>
          <a:noFill/>
          <a:ln cap="sq" cmpd="sng" w="25400">
            <a:solidFill>
              <a:srgbClr val="FFFFFF"/>
            </a:solidFill>
            <a:prstDash val="solid"/>
            <a:bevel/>
            <a:headEnd len="sm" w="sm" type="none"/>
            <a:tailEnd len="sm" w="sm" type="none"/>
          </a:ln>
        </p:spPr>
      </p:cxnSp>
      <p:sp>
        <p:nvSpPr>
          <p:cNvPr id="146" name="Google Shape;146;p25"/>
          <p:cNvSpPr/>
          <p:nvPr/>
        </p:nvSpPr>
        <p:spPr>
          <a:xfrm>
            <a:off x="408715" y="215632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Gill Sans"/>
              <a:buNone/>
            </a:pPr>
            <a:r>
              <a:t/>
            </a:r>
            <a:endParaRPr b="0" i="0" sz="1400" u="none" cap="none" strike="noStrike">
              <a:solidFill>
                <a:srgbClr val="000000"/>
              </a:solidFill>
              <a:latin typeface="Open Sans"/>
              <a:ea typeface="Open Sans"/>
              <a:cs typeface="Open Sans"/>
              <a:sym typeface="Open Sans"/>
            </a:endParaRPr>
          </a:p>
        </p:txBody>
      </p:sp>
      <p:sp>
        <p:nvSpPr>
          <p:cNvPr id="147" name="Google Shape;147;p25"/>
          <p:cNvSpPr/>
          <p:nvPr/>
        </p:nvSpPr>
        <p:spPr>
          <a:xfrm>
            <a:off x="677801" y="2328291"/>
            <a:ext cx="68353"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Gill Sans"/>
              <a:buNone/>
            </a:pPr>
            <a:r>
              <a:t/>
            </a:r>
            <a:endParaRPr b="0" i="0" sz="1400" u="none" cap="none" strike="noStrike">
              <a:solidFill>
                <a:srgbClr val="000000"/>
              </a:solidFill>
              <a:latin typeface="Open Sans"/>
              <a:ea typeface="Open Sans"/>
              <a:cs typeface="Open Sans"/>
              <a:sym typeface="Open Sans"/>
            </a:endParaRPr>
          </a:p>
        </p:txBody>
      </p:sp>
      <p:sp>
        <p:nvSpPr>
          <p:cNvPr id="148" name="Google Shape;148;p25"/>
          <p:cNvSpPr/>
          <p:nvPr/>
        </p:nvSpPr>
        <p:spPr>
          <a:xfrm>
            <a:off x="397061" y="2714649"/>
            <a:ext cx="95786"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Gill Sans"/>
              <a:buNone/>
            </a:pPr>
            <a:r>
              <a:t/>
            </a:r>
            <a:endParaRPr b="0" i="0" sz="1400" u="none" cap="none" strike="noStrike">
              <a:solidFill>
                <a:srgbClr val="000000"/>
              </a:solidFill>
              <a:latin typeface="Open Sans"/>
              <a:ea typeface="Open Sans"/>
              <a:cs typeface="Open Sans"/>
              <a:sym typeface="Open Sans"/>
            </a:endParaRPr>
          </a:p>
        </p:txBody>
      </p:sp>
      <p:pic>
        <p:nvPicPr>
          <p:cNvPr id="149" name="Google Shape;149;p25"/>
          <p:cNvPicPr preferRelativeResize="0"/>
          <p:nvPr/>
        </p:nvPicPr>
        <p:blipFill rotWithShape="1">
          <a:blip r:embed="rId4">
            <a:alphaModFix/>
          </a:blip>
          <a:srcRect b="0" l="0" r="0" t="0"/>
          <a:stretch/>
        </p:blipFill>
        <p:spPr>
          <a:xfrm>
            <a:off x="7199702" y="366546"/>
            <a:ext cx="1445294" cy="4766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34"/>
          <p:cNvCxnSpPr/>
          <p:nvPr/>
        </p:nvCxnSpPr>
        <p:spPr>
          <a:xfrm>
            <a:off x="536918" y="835538"/>
            <a:ext cx="0" cy="4301700"/>
          </a:xfrm>
          <a:prstGeom prst="straightConnector1">
            <a:avLst/>
          </a:prstGeom>
          <a:noFill/>
          <a:ln cap="sq" cmpd="sng" w="25400">
            <a:solidFill>
              <a:schemeClr val="accent2"/>
            </a:solidFill>
            <a:prstDash val="solid"/>
            <a:bevel/>
            <a:headEnd len="sm" w="sm" type="none"/>
            <a:tailEnd len="sm" w="sm" type="none"/>
          </a:ln>
        </p:spPr>
      </p:cxnSp>
      <p:sp>
        <p:nvSpPr>
          <p:cNvPr id="278" name="Google Shape;278;p34"/>
          <p:cNvSpPr/>
          <p:nvPr/>
        </p:nvSpPr>
        <p:spPr>
          <a:xfrm>
            <a:off x="0" y="0"/>
            <a:ext cx="9144000" cy="5143500"/>
          </a:xfrm>
          <a:prstGeom prst="rect">
            <a:avLst/>
          </a:pr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279" name="Google Shape;279;p34"/>
          <p:cNvSpPr txBox="1"/>
          <p:nvPr>
            <p:ph type="title"/>
          </p:nvPr>
        </p:nvSpPr>
        <p:spPr>
          <a:xfrm>
            <a:off x="972272" y="806114"/>
            <a:ext cx="6861000" cy="1752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RECOMMENDER</a:t>
            </a:r>
            <a:endParaRPr b="1" sz="4500">
              <a:solidFill>
                <a:schemeClr val="lt1"/>
              </a:solidFill>
            </a:endParaRPr>
          </a:p>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SYSTEM</a:t>
            </a:r>
            <a:endParaRPr sz="1877">
              <a:solidFill>
                <a:schemeClr val="lt1"/>
              </a:solidFill>
            </a:endParaRPr>
          </a:p>
        </p:txBody>
      </p:sp>
      <p:sp>
        <p:nvSpPr>
          <p:cNvPr id="280" name="Google Shape;280;p34"/>
          <p:cNvSpPr/>
          <p:nvPr/>
        </p:nvSpPr>
        <p:spPr>
          <a:xfrm>
            <a:off x="946402" y="1787308"/>
            <a:ext cx="113652" cy="113652"/>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81" name="Google Shape;281;p34"/>
          <p:cNvSpPr/>
          <p:nvPr/>
        </p:nvSpPr>
        <p:spPr>
          <a:xfrm>
            <a:off x="8043273" y="169910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82" name="Google Shape;282;p34"/>
          <p:cNvSpPr/>
          <p:nvPr/>
        </p:nvSpPr>
        <p:spPr>
          <a:xfrm>
            <a:off x="8268626" y="1902901"/>
            <a:ext cx="95785"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83" name="Google Shape;283;p34"/>
          <p:cNvSpPr/>
          <p:nvPr/>
        </p:nvSpPr>
        <p:spPr>
          <a:xfrm>
            <a:off x="798040" y="2124725"/>
            <a:ext cx="71819" cy="7181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84" name="Google Shape;284;p34"/>
          <p:cNvSpPr/>
          <p:nvPr/>
        </p:nvSpPr>
        <p:spPr>
          <a:xfrm>
            <a:off x="8079200" y="2102991"/>
            <a:ext cx="68354"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85" name="Google Shape;285;p34"/>
          <p:cNvSpPr/>
          <p:nvPr/>
        </p:nvSpPr>
        <p:spPr>
          <a:xfrm>
            <a:off x="1060054" y="2431874"/>
            <a:ext cx="81469" cy="81469"/>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286" name="Google Shape;286;p34"/>
          <p:cNvCxnSpPr/>
          <p:nvPr/>
        </p:nvCxnSpPr>
        <p:spPr>
          <a:xfrm>
            <a:off x="0" y="4373797"/>
            <a:ext cx="9141600" cy="0"/>
          </a:xfrm>
          <a:prstGeom prst="straightConnector1">
            <a:avLst/>
          </a:prstGeom>
          <a:noFill/>
          <a:ln cap="sq" cmpd="sng" w="25400">
            <a:solidFill>
              <a:schemeClr val="lt1"/>
            </a:solidFill>
            <a:prstDash val="solid"/>
            <a:bevel/>
            <a:headEnd len="sm" w="sm" type="none"/>
            <a:tailEnd len="sm" w="sm" type="none"/>
          </a:ln>
        </p:spPr>
      </p:cxnSp>
      <p:grpSp>
        <p:nvGrpSpPr>
          <p:cNvPr id="287" name="Google Shape;287;p34"/>
          <p:cNvGrpSpPr/>
          <p:nvPr/>
        </p:nvGrpSpPr>
        <p:grpSpPr>
          <a:xfrm>
            <a:off x="2149851" y="2934146"/>
            <a:ext cx="4538072" cy="469354"/>
            <a:chOff x="2339765" y="4447961"/>
            <a:chExt cx="6050763" cy="625806"/>
          </a:xfrm>
        </p:grpSpPr>
        <p:sp>
          <p:nvSpPr>
            <p:cNvPr id="288" name="Google Shape;288;p34"/>
            <p:cNvSpPr txBox="1"/>
            <p:nvPr/>
          </p:nvSpPr>
          <p:spPr>
            <a:xfrm>
              <a:off x="2339765" y="4447967"/>
              <a:ext cx="1930800" cy="62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300">
                  <a:solidFill>
                    <a:schemeClr val="lt1"/>
                  </a:solidFill>
                  <a:uFill>
                    <a:noFill/>
                  </a:uFill>
                  <a:hlinkClick r:id="rId3">
                    <a:extLst>
                      <a:ext uri="{A12FA001-AC4F-418D-AE19-62706E023703}">
                        <ahyp:hlinkClr val="tx"/>
                      </a:ext>
                    </a:extLst>
                  </a:hlinkClick>
                </a:rPr>
                <a:t>Singular Value Decomposition</a:t>
              </a:r>
              <a:endParaRPr b="1" sz="900">
                <a:solidFill>
                  <a:schemeClr val="lt1"/>
                </a:solidFill>
              </a:endParaRPr>
            </a:p>
          </p:txBody>
        </p:sp>
        <p:sp>
          <p:nvSpPr>
            <p:cNvPr id="289" name="Google Shape;289;p34"/>
            <p:cNvSpPr txBox="1"/>
            <p:nvPr/>
          </p:nvSpPr>
          <p:spPr>
            <a:xfrm>
              <a:off x="6459728" y="4447961"/>
              <a:ext cx="1930800" cy="62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300">
                  <a:solidFill>
                    <a:schemeClr val="lt1"/>
                  </a:solidFill>
                </a:rPr>
                <a:t>K Nearest Neighbors</a:t>
              </a:r>
              <a:endParaRPr b="1" sz="1300">
                <a:solidFill>
                  <a:schemeClr val="lt1"/>
                </a:solidFill>
              </a:endParaRPr>
            </a:p>
          </p:txBody>
        </p:sp>
      </p:grpSp>
      <p:sp>
        <p:nvSpPr>
          <p:cNvPr id="290" name="Google Shape;290;p34"/>
          <p:cNvSpPr txBox="1"/>
          <p:nvPr/>
        </p:nvSpPr>
        <p:spPr>
          <a:xfrm>
            <a:off x="1903350" y="3403500"/>
            <a:ext cx="188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200">
                <a:latin typeface="Gill Sans"/>
                <a:ea typeface="Gill Sans"/>
                <a:cs typeface="Gill Sans"/>
                <a:sym typeface="Gill Sans"/>
              </a:rPr>
              <a:t>Model-based</a:t>
            </a:r>
            <a:endParaRPr sz="1200">
              <a:latin typeface="Gill Sans"/>
              <a:ea typeface="Gill Sans"/>
              <a:cs typeface="Gill Sans"/>
              <a:sym typeface="Gill Sans"/>
            </a:endParaRPr>
          </a:p>
          <a:p>
            <a:pPr indent="0" lvl="0" marL="0" rtl="0" algn="ctr">
              <a:spcBef>
                <a:spcPts val="0"/>
              </a:spcBef>
              <a:spcAft>
                <a:spcPts val="0"/>
              </a:spcAft>
              <a:buNone/>
            </a:pPr>
            <a:r>
              <a:rPr lang="pt-PT" sz="1200">
                <a:latin typeface="Gill Sans"/>
                <a:ea typeface="Gill Sans"/>
                <a:cs typeface="Gill Sans"/>
                <a:sym typeface="Gill Sans"/>
              </a:rPr>
              <a:t>Collaborative Filtering</a:t>
            </a:r>
            <a:endParaRPr sz="1200">
              <a:latin typeface="Gill Sans"/>
              <a:ea typeface="Gill Sans"/>
              <a:cs typeface="Gill Sans"/>
              <a:sym typeface="Gill Sans"/>
            </a:endParaRPr>
          </a:p>
        </p:txBody>
      </p:sp>
      <p:sp>
        <p:nvSpPr>
          <p:cNvPr id="291" name="Google Shape;291;p34"/>
          <p:cNvSpPr txBox="1"/>
          <p:nvPr/>
        </p:nvSpPr>
        <p:spPr>
          <a:xfrm>
            <a:off x="5013100" y="3444575"/>
            <a:ext cx="188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200">
                <a:latin typeface="Gill Sans"/>
                <a:ea typeface="Gill Sans"/>
                <a:cs typeface="Gill Sans"/>
                <a:sym typeface="Gill Sans"/>
              </a:rPr>
              <a:t>User-based</a:t>
            </a:r>
            <a:endParaRPr sz="1200">
              <a:latin typeface="Gill Sans"/>
              <a:ea typeface="Gill Sans"/>
              <a:cs typeface="Gill Sans"/>
              <a:sym typeface="Gill Sans"/>
            </a:endParaRPr>
          </a:p>
          <a:p>
            <a:pPr indent="0" lvl="0" marL="0" rtl="0" algn="ctr">
              <a:spcBef>
                <a:spcPts val="0"/>
              </a:spcBef>
              <a:spcAft>
                <a:spcPts val="0"/>
              </a:spcAft>
              <a:buNone/>
            </a:pPr>
            <a:r>
              <a:rPr lang="pt-PT" sz="1200">
                <a:latin typeface="Gill Sans"/>
                <a:ea typeface="Gill Sans"/>
                <a:cs typeface="Gill Sans"/>
                <a:sym typeface="Gill Sans"/>
              </a:rPr>
              <a:t>Collaborative Filtering</a:t>
            </a:r>
            <a:endParaRPr sz="1200">
              <a:latin typeface="Gill Sans"/>
              <a:ea typeface="Gill Sans"/>
              <a:cs typeface="Gill Sans"/>
              <a:sym typeface="Gill Sans"/>
            </a:endParaRPr>
          </a:p>
        </p:txBody>
      </p:sp>
      <p:sp>
        <p:nvSpPr>
          <p:cNvPr id="292" name="Google Shape;292;p34"/>
          <p:cNvSpPr txBox="1"/>
          <p:nvPr/>
        </p:nvSpPr>
        <p:spPr>
          <a:xfrm>
            <a:off x="357263" y="4488050"/>
            <a:ext cx="826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200">
                <a:solidFill>
                  <a:srgbClr val="F3F3F3"/>
                </a:solidFill>
                <a:latin typeface="Gill Sans"/>
                <a:ea typeface="Gill Sans"/>
                <a:cs typeface="Gill Sans"/>
                <a:sym typeface="Gill Sans"/>
              </a:rPr>
              <a:t>Data Representation		   Memory vs. Model		   Scalability		Cold Start Problem</a:t>
            </a:r>
            <a:endParaRPr sz="1200">
              <a:solidFill>
                <a:srgbClr val="F3F3F3"/>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Recommender System</a:t>
            </a:r>
            <a:endParaRPr/>
          </a:p>
        </p:txBody>
      </p:sp>
      <p:sp>
        <p:nvSpPr>
          <p:cNvPr id="298" name="Google Shape;298;p35"/>
          <p:cNvSpPr txBox="1"/>
          <p:nvPr/>
        </p:nvSpPr>
        <p:spPr>
          <a:xfrm>
            <a:off x="557400" y="1124525"/>
            <a:ext cx="8029200" cy="4048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b="1" lang="pt-PT">
                <a:latin typeface="Gill Sans"/>
                <a:ea typeface="Gill Sans"/>
                <a:cs typeface="Gill Sans"/>
                <a:sym typeface="Gill Sans"/>
              </a:rPr>
              <a:t>Objective</a:t>
            </a:r>
            <a:r>
              <a:rPr b="1" lang="pt-PT">
                <a:latin typeface="Gill Sans"/>
                <a:ea typeface="Gill Sans"/>
                <a:cs typeface="Gill Sans"/>
                <a:sym typeface="Gill Sans"/>
              </a:rPr>
              <a:t>:</a:t>
            </a:r>
            <a:endParaRPr b="1">
              <a:latin typeface="Gill Sans"/>
              <a:ea typeface="Gill Sans"/>
              <a:cs typeface="Gill Sans"/>
              <a:sym typeface="Gill Sans"/>
            </a:endParaRPr>
          </a:p>
          <a:p>
            <a:pPr indent="-311150" lvl="1" marL="914400" rtl="0" algn="l">
              <a:spcBef>
                <a:spcPts val="0"/>
              </a:spcBef>
              <a:spcAft>
                <a:spcPts val="0"/>
              </a:spcAft>
              <a:buSzPts val="1300"/>
              <a:buFont typeface="Gill Sans"/>
              <a:buChar char="-"/>
            </a:pPr>
            <a:r>
              <a:rPr b="1" lang="pt-PT" sz="1300">
                <a:latin typeface="Gill Sans"/>
                <a:ea typeface="Gill Sans"/>
                <a:cs typeface="Gill Sans"/>
                <a:sym typeface="Gill Sans"/>
              </a:rPr>
              <a:t>Given</a:t>
            </a:r>
            <a:r>
              <a:rPr lang="pt-PT" sz="1300">
                <a:latin typeface="Gill Sans"/>
                <a:ea typeface="Gill Sans"/>
                <a:cs typeface="Gill Sans"/>
                <a:sym typeface="Gill Sans"/>
              </a:rPr>
              <a:t> the users' business ratings </a:t>
            </a:r>
            <a:r>
              <a:rPr b="1" lang="pt-PT" sz="1300">
                <a:latin typeface="Gill Sans"/>
                <a:ea typeface="Gill Sans"/>
                <a:cs typeface="Gill Sans"/>
                <a:sym typeface="Gill Sans"/>
              </a:rPr>
              <a:t>recommend</a:t>
            </a:r>
            <a:r>
              <a:rPr lang="pt-PT" sz="1300">
                <a:latin typeface="Gill Sans"/>
                <a:ea typeface="Gill Sans"/>
                <a:cs typeface="Gill Sans"/>
                <a:sym typeface="Gill Sans"/>
              </a:rPr>
              <a:t> new business to users, of their interest</a:t>
            </a:r>
            <a:r>
              <a:rPr lang="pt-PT" sz="1300">
                <a:latin typeface="Gill Sans"/>
                <a:ea typeface="Gill Sans"/>
                <a:cs typeface="Gill Sans"/>
                <a:sym typeface="Gill Sans"/>
              </a:rPr>
              <a:t>. </a:t>
            </a:r>
            <a:endParaRPr sz="1300">
              <a:latin typeface="Gill Sans"/>
              <a:ea typeface="Gill Sans"/>
              <a:cs typeface="Gill Sans"/>
              <a:sym typeface="Gill Sans"/>
            </a:endParaRPr>
          </a:p>
          <a:p>
            <a:pPr indent="0" lvl="0" marL="914400" rtl="0" algn="l">
              <a:spcBef>
                <a:spcPts val="0"/>
              </a:spcBef>
              <a:spcAft>
                <a:spcPts val="0"/>
              </a:spcAft>
              <a:buNone/>
            </a:pPr>
            <a:r>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b="1" lang="pt-PT">
                <a:latin typeface="Gill Sans"/>
                <a:ea typeface="Gill Sans"/>
                <a:cs typeface="Gill Sans"/>
                <a:sym typeface="Gill Sans"/>
              </a:rPr>
              <a:t>Algorithms</a:t>
            </a:r>
            <a:r>
              <a:rPr lang="pt-PT">
                <a:latin typeface="Gill Sans"/>
                <a:ea typeface="Gill Sans"/>
                <a:cs typeface="Gill Sans"/>
                <a:sym typeface="Gill Sans"/>
              </a:rPr>
              <a:t>:</a:t>
            </a:r>
            <a:endParaRPr>
              <a:latin typeface="Gill Sans"/>
              <a:ea typeface="Gill Sans"/>
              <a:cs typeface="Gill Sans"/>
              <a:sym typeface="Gill Sans"/>
            </a:endParaRPr>
          </a:p>
          <a:p>
            <a:pPr indent="-311150" lvl="1" marL="914400" rtl="0" algn="l">
              <a:spcBef>
                <a:spcPts val="0"/>
              </a:spcBef>
              <a:spcAft>
                <a:spcPts val="0"/>
              </a:spcAft>
              <a:buSzPts val="1300"/>
              <a:buFont typeface="Gill Sans"/>
              <a:buChar char="-"/>
            </a:pPr>
            <a:r>
              <a:rPr lang="pt-PT" sz="1300">
                <a:latin typeface="Gill Sans"/>
                <a:ea typeface="Gill Sans"/>
                <a:cs typeface="Gill Sans"/>
                <a:sym typeface="Gill Sans"/>
              </a:rPr>
              <a:t>We used two algorithms to perform two different collaborative-filtering techniques, </a:t>
            </a:r>
            <a:r>
              <a:rPr b="1" lang="pt-PT" sz="1300">
                <a:latin typeface="Gill Sans"/>
                <a:ea typeface="Gill Sans"/>
                <a:cs typeface="Gill Sans"/>
                <a:sym typeface="Gill Sans"/>
              </a:rPr>
              <a:t>SVD </a:t>
            </a:r>
            <a:r>
              <a:rPr lang="pt-PT" sz="1300">
                <a:latin typeface="Gill Sans"/>
                <a:ea typeface="Gill Sans"/>
                <a:cs typeface="Gill Sans"/>
                <a:sym typeface="Gill Sans"/>
              </a:rPr>
              <a:t>to perform a model-based one, while </a:t>
            </a:r>
            <a:r>
              <a:rPr b="1" lang="pt-PT" sz="1300">
                <a:latin typeface="Gill Sans"/>
                <a:ea typeface="Gill Sans"/>
                <a:cs typeface="Gill Sans"/>
                <a:sym typeface="Gill Sans"/>
              </a:rPr>
              <a:t>KNN </a:t>
            </a:r>
            <a:r>
              <a:rPr lang="pt-PT" sz="1300">
                <a:latin typeface="Gill Sans"/>
                <a:ea typeface="Gill Sans"/>
                <a:cs typeface="Gill Sans"/>
                <a:sym typeface="Gill Sans"/>
              </a:rPr>
              <a:t>was used to perform a user-based one. </a:t>
            </a:r>
            <a:endParaRPr sz="1300">
              <a:latin typeface="Gill Sans"/>
              <a:ea typeface="Gill Sans"/>
              <a:cs typeface="Gill Sans"/>
              <a:sym typeface="Gill Sans"/>
            </a:endParaRPr>
          </a:p>
          <a:p>
            <a:pPr indent="-311150" lvl="1" marL="914400" rtl="0" algn="l">
              <a:spcBef>
                <a:spcPts val="0"/>
              </a:spcBef>
              <a:spcAft>
                <a:spcPts val="0"/>
              </a:spcAft>
              <a:buSzPts val="1300"/>
              <a:buFont typeface="Gill Sans"/>
              <a:buChar char="-"/>
            </a:pPr>
            <a:r>
              <a:rPr lang="pt-PT" sz="1300">
                <a:latin typeface="Gill Sans"/>
                <a:ea typeface="Gill Sans"/>
                <a:cs typeface="Gill Sans"/>
                <a:sym typeface="Gill Sans"/>
              </a:rPr>
              <a:t>The first one is a </a:t>
            </a:r>
            <a:r>
              <a:rPr b="1" lang="pt-PT" sz="1300">
                <a:latin typeface="Gill Sans"/>
                <a:ea typeface="Gill Sans"/>
                <a:cs typeface="Gill Sans"/>
                <a:sym typeface="Gill Sans"/>
              </a:rPr>
              <a:t>model-based</a:t>
            </a:r>
            <a:r>
              <a:rPr lang="pt-PT" sz="1300">
                <a:latin typeface="Gill Sans"/>
                <a:ea typeface="Gill Sans"/>
                <a:cs typeface="Gill Sans"/>
                <a:sym typeface="Gill Sans"/>
              </a:rPr>
              <a:t> </a:t>
            </a:r>
            <a:r>
              <a:rPr lang="pt-PT" sz="1300">
                <a:latin typeface="Gill Sans"/>
                <a:ea typeface="Gill Sans"/>
                <a:cs typeface="Gill Sans"/>
                <a:sym typeface="Gill Sans"/>
              </a:rPr>
              <a:t>approach that aims to </a:t>
            </a:r>
            <a:r>
              <a:rPr b="1" lang="pt-PT" sz="1300">
                <a:latin typeface="Gill Sans"/>
                <a:ea typeface="Gill Sans"/>
                <a:cs typeface="Gill Sans"/>
                <a:sym typeface="Gill Sans"/>
              </a:rPr>
              <a:t>discover latent factors</a:t>
            </a:r>
            <a:r>
              <a:rPr lang="pt-PT" sz="1300">
                <a:latin typeface="Gill Sans"/>
                <a:ea typeface="Gill Sans"/>
                <a:cs typeface="Gill Sans"/>
                <a:sym typeface="Gill Sans"/>
              </a:rPr>
              <a:t> that influence user-item interactions. The other is </a:t>
            </a:r>
            <a:r>
              <a:rPr b="1" lang="pt-PT" sz="1300">
                <a:latin typeface="Gill Sans"/>
                <a:ea typeface="Gill Sans"/>
                <a:cs typeface="Gill Sans"/>
                <a:sym typeface="Gill Sans"/>
              </a:rPr>
              <a:t>memory-based</a:t>
            </a:r>
            <a:r>
              <a:rPr lang="pt-PT" sz="1300">
                <a:latin typeface="Gill Sans"/>
                <a:ea typeface="Gill Sans"/>
                <a:cs typeface="Gill Sans"/>
                <a:sym typeface="Gill Sans"/>
              </a:rPr>
              <a:t> approach that relies on the </a:t>
            </a:r>
            <a:r>
              <a:rPr b="1" lang="pt-PT" sz="1300">
                <a:latin typeface="Gill Sans"/>
                <a:ea typeface="Gill Sans"/>
                <a:cs typeface="Gill Sans"/>
                <a:sym typeface="Gill Sans"/>
              </a:rPr>
              <a:t>similarity between users</a:t>
            </a:r>
            <a:r>
              <a:rPr lang="pt-PT" sz="1300">
                <a:latin typeface="Gill Sans"/>
                <a:ea typeface="Gill Sans"/>
                <a:cs typeface="Gill Sans"/>
                <a:sym typeface="Gill Sans"/>
              </a:rPr>
              <a:t> to make recommendations.</a:t>
            </a:r>
            <a:endParaRPr sz="1300">
              <a:latin typeface="Gill Sans"/>
              <a:ea typeface="Gill Sans"/>
              <a:cs typeface="Gill Sans"/>
              <a:sym typeface="Gill Sans"/>
            </a:endParaRPr>
          </a:p>
          <a:p>
            <a:pPr indent="0" lvl="0" marL="914400" rtl="0" algn="l">
              <a:spcBef>
                <a:spcPts val="0"/>
              </a:spcBef>
              <a:spcAft>
                <a:spcPts val="0"/>
              </a:spcAft>
              <a:buNone/>
            </a:pPr>
            <a:r>
              <a:t/>
            </a:r>
            <a:endParaRPr sz="1300">
              <a:latin typeface="Gill Sans"/>
              <a:ea typeface="Gill Sans"/>
              <a:cs typeface="Gill Sans"/>
              <a:sym typeface="Gill Sans"/>
            </a:endParaRPr>
          </a:p>
          <a:p>
            <a:pPr indent="-311150" lvl="0" marL="457200" rtl="0" algn="l">
              <a:spcBef>
                <a:spcPts val="0"/>
              </a:spcBef>
              <a:spcAft>
                <a:spcPts val="0"/>
              </a:spcAft>
              <a:buSzPts val="1300"/>
              <a:buFont typeface="Gill Sans"/>
              <a:buChar char="-"/>
            </a:pPr>
            <a:r>
              <a:rPr b="1" lang="pt-PT" sz="1300">
                <a:latin typeface="Gill Sans"/>
                <a:ea typeface="Gill Sans"/>
                <a:cs typeface="Gill Sans"/>
                <a:sym typeface="Gill Sans"/>
              </a:rPr>
              <a:t>Our Approach</a:t>
            </a:r>
            <a:r>
              <a:rPr lang="pt-PT" sz="1300">
                <a:latin typeface="Gill Sans"/>
                <a:ea typeface="Gill Sans"/>
                <a:cs typeface="Gill Sans"/>
                <a:sym typeface="Gill Sans"/>
              </a:rPr>
              <a:t>:</a:t>
            </a:r>
            <a:endParaRPr sz="1300">
              <a:latin typeface="Gill Sans"/>
              <a:ea typeface="Gill Sans"/>
              <a:cs typeface="Gill Sans"/>
              <a:sym typeface="Gill Sans"/>
            </a:endParaRPr>
          </a:p>
          <a:p>
            <a:pPr indent="-311150" lvl="1" marL="914400" rtl="0" algn="l">
              <a:spcBef>
                <a:spcPts val="0"/>
              </a:spcBef>
              <a:spcAft>
                <a:spcPts val="0"/>
              </a:spcAft>
              <a:buSzPts val="1300"/>
              <a:buFont typeface="Gill Sans"/>
              <a:buChar char="-"/>
            </a:pPr>
            <a:r>
              <a:rPr lang="pt-PT" sz="1300">
                <a:latin typeface="Gill Sans"/>
                <a:ea typeface="Gill Sans"/>
                <a:cs typeface="Gill Sans"/>
                <a:sym typeface="Gill Sans"/>
              </a:rPr>
              <a:t>Create a recommender system using both these techniques and compare them. Additionally, we a</a:t>
            </a:r>
            <a:r>
              <a:rPr lang="pt-PT" sz="1300">
                <a:latin typeface="Gill Sans"/>
                <a:ea typeface="Gill Sans"/>
                <a:cs typeface="Gill Sans"/>
                <a:sym typeface="Gill Sans"/>
              </a:rPr>
              <a:t>lso </a:t>
            </a:r>
            <a:r>
              <a:rPr lang="pt-PT" sz="1300">
                <a:latin typeface="Gill Sans"/>
                <a:ea typeface="Gill Sans"/>
                <a:cs typeface="Gill Sans"/>
                <a:sym typeface="Gill Sans"/>
              </a:rPr>
              <a:t>ran the system in the communities and </a:t>
            </a:r>
            <a:r>
              <a:rPr lang="pt-PT" sz="1300">
                <a:latin typeface="Gill Sans"/>
                <a:ea typeface="Gill Sans"/>
                <a:cs typeface="Gill Sans"/>
                <a:sym typeface="Gill Sans"/>
              </a:rPr>
              <a:t>checked</a:t>
            </a:r>
            <a:r>
              <a:rPr lang="pt-PT" sz="1300">
                <a:latin typeface="Gill Sans"/>
                <a:ea typeface="Gill Sans"/>
                <a:cs typeface="Gill Sans"/>
                <a:sym typeface="Gill Sans"/>
              </a:rPr>
              <a:t> the analysed the results and the changes in performance.</a:t>
            </a:r>
            <a:endParaRPr sz="1300">
              <a:latin typeface="Gill Sans"/>
              <a:ea typeface="Gill Sans"/>
              <a:cs typeface="Gill Sans"/>
              <a:sym typeface="Gill Sans"/>
            </a:endParaRPr>
          </a:p>
          <a:p>
            <a:pPr indent="0" lvl="0" marL="914400" rtl="0" algn="l">
              <a:spcBef>
                <a:spcPts val="0"/>
              </a:spcBef>
              <a:spcAft>
                <a:spcPts val="0"/>
              </a:spcAft>
              <a:buNone/>
            </a:pPr>
            <a:r>
              <a:t/>
            </a:r>
            <a:endParaRPr sz="1300">
              <a:latin typeface="Gill Sans"/>
              <a:ea typeface="Gill Sans"/>
              <a:cs typeface="Gill Sans"/>
              <a:sym typeface="Gill Sans"/>
            </a:endParaRPr>
          </a:p>
          <a:p>
            <a:pPr indent="-311150" lvl="1" marL="914400" rtl="0" algn="l">
              <a:spcBef>
                <a:spcPts val="0"/>
              </a:spcBef>
              <a:spcAft>
                <a:spcPts val="0"/>
              </a:spcAft>
              <a:buSzPts val="1300"/>
              <a:buFont typeface="Gill Sans"/>
              <a:buChar char="-"/>
            </a:pPr>
            <a:r>
              <a:rPr b="1" lang="pt-PT" sz="1300">
                <a:latin typeface="Gill Sans"/>
                <a:ea typeface="Gill Sans"/>
                <a:cs typeface="Gill Sans"/>
                <a:sym typeface="Gill Sans"/>
              </a:rPr>
              <a:t>Performance evaluation</a:t>
            </a:r>
            <a:r>
              <a:rPr lang="pt-PT" sz="1300">
                <a:latin typeface="Gill Sans"/>
                <a:ea typeface="Gill Sans"/>
                <a:cs typeface="Gill Sans"/>
                <a:sym typeface="Gill Sans"/>
              </a:rPr>
              <a:t>: we used the categories attribute of reviews to calculate the </a:t>
            </a:r>
            <a:r>
              <a:rPr lang="pt-PT" sz="1300">
                <a:latin typeface="Gill Sans"/>
                <a:ea typeface="Gill Sans"/>
                <a:cs typeface="Gill Sans"/>
                <a:sym typeface="Gill Sans"/>
              </a:rPr>
              <a:t>relevance</a:t>
            </a:r>
            <a:r>
              <a:rPr lang="pt-PT" sz="1300">
                <a:latin typeface="Gill Sans"/>
                <a:ea typeface="Gill Sans"/>
                <a:cs typeface="Gill Sans"/>
                <a:sym typeface="Gill Sans"/>
              </a:rPr>
              <a:t> of a business to a user. We consider the businesses that have </a:t>
            </a:r>
            <a:r>
              <a:rPr b="1" lang="pt-PT" sz="1300">
                <a:latin typeface="Gill Sans"/>
                <a:ea typeface="Gill Sans"/>
                <a:cs typeface="Gill Sans"/>
                <a:sym typeface="Gill Sans"/>
              </a:rPr>
              <a:t>at least one category in the top </a:t>
            </a:r>
            <a:r>
              <a:rPr b="1" i="1" lang="pt-PT" sz="1300">
                <a:latin typeface="Gill Sans"/>
                <a:ea typeface="Gill Sans"/>
                <a:cs typeface="Gill Sans"/>
                <a:sym typeface="Gill Sans"/>
              </a:rPr>
              <a:t>n</a:t>
            </a:r>
            <a:r>
              <a:rPr b="1" lang="pt-PT" sz="1300">
                <a:latin typeface="Gill Sans"/>
                <a:ea typeface="Gill Sans"/>
                <a:cs typeface="Gill Sans"/>
                <a:sym typeface="Gill Sans"/>
              </a:rPr>
              <a:t> </a:t>
            </a:r>
            <a:r>
              <a:rPr lang="pt-PT" sz="1300">
                <a:latin typeface="Gill Sans"/>
                <a:ea typeface="Gill Sans"/>
                <a:cs typeface="Gill Sans"/>
                <a:sym typeface="Gill Sans"/>
              </a:rPr>
              <a:t>(3 or10) categories on which users had done positive reviews, </a:t>
            </a:r>
            <a:r>
              <a:rPr b="1" lang="pt-PT" sz="1300">
                <a:latin typeface="Gill Sans"/>
                <a:ea typeface="Gill Sans"/>
                <a:cs typeface="Gill Sans"/>
                <a:sym typeface="Gill Sans"/>
              </a:rPr>
              <a:t>4, or 5 stars</a:t>
            </a:r>
            <a:r>
              <a:rPr lang="pt-PT" sz="1300">
                <a:latin typeface="Gill Sans"/>
                <a:ea typeface="Gill Sans"/>
                <a:cs typeface="Gill Sans"/>
                <a:sym typeface="Gill Sans"/>
              </a:rPr>
              <a:t>.</a:t>
            </a:r>
            <a:endParaRPr sz="1300">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Recommender System</a:t>
            </a:r>
            <a:endParaRPr/>
          </a:p>
        </p:txBody>
      </p:sp>
      <p:pic>
        <p:nvPicPr>
          <p:cNvPr id="304" name="Google Shape;304;p36"/>
          <p:cNvPicPr preferRelativeResize="0"/>
          <p:nvPr/>
        </p:nvPicPr>
        <p:blipFill rotWithShape="1">
          <a:blip r:embed="rId3">
            <a:alphaModFix/>
          </a:blip>
          <a:srcRect b="-9" l="3451" r="6425" t="3892"/>
          <a:stretch/>
        </p:blipFill>
        <p:spPr>
          <a:xfrm>
            <a:off x="3160125" y="1360025"/>
            <a:ext cx="5938373" cy="3279024"/>
          </a:xfrm>
          <a:prstGeom prst="rect">
            <a:avLst/>
          </a:prstGeom>
          <a:noFill/>
          <a:ln>
            <a:noFill/>
          </a:ln>
        </p:spPr>
      </p:pic>
      <p:pic>
        <p:nvPicPr>
          <p:cNvPr id="305" name="Google Shape;305;p36"/>
          <p:cNvPicPr preferRelativeResize="0"/>
          <p:nvPr/>
        </p:nvPicPr>
        <p:blipFill>
          <a:blip r:embed="rId4">
            <a:alphaModFix/>
          </a:blip>
          <a:stretch>
            <a:fillRect/>
          </a:stretch>
        </p:blipFill>
        <p:spPr>
          <a:xfrm>
            <a:off x="702913" y="2826824"/>
            <a:ext cx="2539725" cy="1812225"/>
          </a:xfrm>
          <a:prstGeom prst="rect">
            <a:avLst/>
          </a:prstGeom>
          <a:noFill/>
          <a:ln>
            <a:noFill/>
          </a:ln>
        </p:spPr>
      </p:pic>
      <p:sp>
        <p:nvSpPr>
          <p:cNvPr id="306" name="Google Shape;306;p36"/>
          <p:cNvSpPr txBox="1"/>
          <p:nvPr/>
        </p:nvSpPr>
        <p:spPr>
          <a:xfrm>
            <a:off x="889497" y="1461900"/>
            <a:ext cx="216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latin typeface="Gill Sans"/>
                <a:ea typeface="Gill Sans"/>
                <a:cs typeface="Gill Sans"/>
                <a:sym typeface="Gill Sans"/>
              </a:rPr>
              <a:t>We used a random user called Bill for testing, and that user had made reviews that contemplates a </a:t>
            </a:r>
            <a:r>
              <a:rPr lang="pt-PT">
                <a:latin typeface="Gill Sans"/>
                <a:ea typeface="Gill Sans"/>
                <a:cs typeface="Gill Sans"/>
                <a:sym typeface="Gill Sans"/>
              </a:rPr>
              <a:t>total of </a:t>
            </a:r>
            <a:r>
              <a:rPr b="1" lang="pt-PT">
                <a:latin typeface="Gill Sans"/>
                <a:ea typeface="Gill Sans"/>
                <a:cs typeface="Gill Sans"/>
                <a:sym typeface="Gill Sans"/>
              </a:rPr>
              <a:t>58 </a:t>
            </a:r>
            <a:r>
              <a:rPr lang="pt-PT">
                <a:latin typeface="Gill Sans"/>
                <a:ea typeface="Gill Sans"/>
                <a:cs typeface="Gill Sans"/>
                <a:sym typeface="Gill Sans"/>
              </a:rPr>
              <a:t>categories.</a:t>
            </a:r>
            <a:endParaRPr>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Recommender System: </a:t>
            </a:r>
            <a:r>
              <a:rPr lang="pt-PT"/>
              <a:t>SVD - Bill</a:t>
            </a:r>
            <a:endParaRPr/>
          </a:p>
        </p:txBody>
      </p:sp>
      <p:graphicFrame>
        <p:nvGraphicFramePr>
          <p:cNvPr id="312" name="Google Shape;312;p37"/>
          <p:cNvGraphicFramePr/>
          <p:nvPr/>
        </p:nvGraphicFramePr>
        <p:xfrm>
          <a:off x="802613" y="1104200"/>
          <a:ext cx="3000000" cy="3000000"/>
        </p:xfrm>
        <a:graphic>
          <a:graphicData uri="http://schemas.openxmlformats.org/drawingml/2006/table">
            <a:tbl>
              <a:tblPr>
                <a:noFill/>
                <a:tableStyleId>{D38D34C3-5471-4329-8EA0-C2E0714AC416}</a:tableStyleId>
              </a:tblPr>
              <a:tblGrid>
                <a:gridCol w="1749025"/>
                <a:gridCol w="3982375"/>
                <a:gridCol w="955050"/>
                <a:gridCol w="955050"/>
              </a:tblGrid>
              <a:tr h="584000">
                <a:tc>
                  <a:txBody>
                    <a:bodyPr/>
                    <a:lstStyle/>
                    <a:p>
                      <a:pPr indent="0" lvl="0" marL="0" rtl="0" algn="l">
                        <a:spcBef>
                          <a:spcPts val="0"/>
                        </a:spcBef>
                        <a:spcAft>
                          <a:spcPts val="0"/>
                        </a:spcAft>
                        <a:buNone/>
                      </a:pPr>
                      <a:r>
                        <a:rPr b="1" lang="pt-PT" sz="1100"/>
                        <a:t>Business Name</a:t>
                      </a:r>
                      <a:endParaRPr b="1" sz="1100"/>
                    </a:p>
                  </a:txBody>
                  <a:tcPr marT="91425" marB="91425" marR="91425" marL="91425"/>
                </a:tc>
                <a:tc>
                  <a:txBody>
                    <a:bodyPr/>
                    <a:lstStyle/>
                    <a:p>
                      <a:pPr indent="0" lvl="0" marL="0" rtl="0" algn="l">
                        <a:spcBef>
                          <a:spcPts val="0"/>
                        </a:spcBef>
                        <a:spcAft>
                          <a:spcPts val="0"/>
                        </a:spcAft>
                        <a:buNone/>
                      </a:pPr>
                      <a:r>
                        <a:rPr b="1" lang="pt-PT" sz="1100"/>
                        <a:t>Categories</a:t>
                      </a:r>
                      <a:endParaRPr b="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10)</a:t>
                      </a:r>
                      <a:endParaRPr i="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3)</a:t>
                      </a:r>
                      <a:endParaRPr i="1" sz="1100"/>
                    </a:p>
                  </a:txBody>
                  <a:tcPr marT="91425" marB="91425" marR="91425" marL="91425"/>
                </a:tc>
              </a:tr>
              <a:tr h="522525">
                <a:tc>
                  <a:txBody>
                    <a:bodyPr/>
                    <a:lstStyle/>
                    <a:p>
                      <a:pPr indent="0" lvl="0" marL="0" rtl="0" algn="l">
                        <a:spcBef>
                          <a:spcPts val="0"/>
                        </a:spcBef>
                        <a:spcAft>
                          <a:spcPts val="0"/>
                        </a:spcAft>
                        <a:buNone/>
                      </a:pPr>
                      <a:r>
                        <a:rPr lang="pt-PT" sz="1100"/>
                        <a:t>Blue River Canyon Day Spa &amp; Store</a:t>
                      </a:r>
                      <a:endParaRPr sz="1100"/>
                    </a:p>
                  </a:txBody>
                  <a:tcPr marT="91425" marB="91425" marR="91425" marL="91425"/>
                </a:tc>
                <a:tc>
                  <a:txBody>
                    <a:bodyPr/>
                    <a:lstStyle/>
                    <a:p>
                      <a:pPr indent="0" lvl="0" marL="0" rtl="0" algn="l">
                        <a:spcBef>
                          <a:spcPts val="0"/>
                        </a:spcBef>
                        <a:spcAft>
                          <a:spcPts val="0"/>
                        </a:spcAft>
                        <a:buNone/>
                      </a:pPr>
                      <a:r>
                        <a:rPr lang="pt-PT" sz="1100"/>
                        <a:t>Day Spas, Beauty &amp; Spas</a:t>
                      </a:r>
                      <a:endParaRPr sz="1100"/>
                    </a:p>
                  </a:txBody>
                  <a:tcPr marT="91425" marB="91425" marR="91425" marL="91425"/>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tc>
              </a:tr>
              <a:tr h="691625">
                <a:tc>
                  <a:txBody>
                    <a:bodyPr/>
                    <a:lstStyle/>
                    <a:p>
                      <a:pPr indent="0" lvl="0" marL="0" rtl="0" algn="l">
                        <a:spcBef>
                          <a:spcPts val="0"/>
                        </a:spcBef>
                        <a:spcAft>
                          <a:spcPts val="0"/>
                        </a:spcAft>
                        <a:buNone/>
                      </a:pPr>
                      <a:r>
                        <a:rPr lang="pt-PT" sz="1100"/>
                        <a:t>Chris's Sandwich Shop</a:t>
                      </a:r>
                      <a:endParaRPr sz="1100"/>
                    </a:p>
                  </a:txBody>
                  <a:tcPr marT="91425" marB="91425" marR="91425" marL="91425"/>
                </a:tc>
                <a:tc>
                  <a:txBody>
                    <a:bodyPr/>
                    <a:lstStyle/>
                    <a:p>
                      <a:pPr indent="0" lvl="0" marL="0" rtl="0" algn="l">
                        <a:spcBef>
                          <a:spcPts val="0"/>
                        </a:spcBef>
                        <a:spcAft>
                          <a:spcPts val="0"/>
                        </a:spcAft>
                        <a:buNone/>
                      </a:pPr>
                      <a:r>
                        <a:rPr lang="pt-PT" sz="1100"/>
                        <a:t>American (Traditional), Restaurants, Pizza, Sandwiches, Meat Shops, Food, Wraps, Delis, Specialty Food, Salad</a:t>
                      </a:r>
                      <a:endParaRPr sz="1100"/>
                    </a:p>
                  </a:txBody>
                  <a:tcPr marT="91425" marB="91425" marR="91425" marL="91425"/>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tc>
              </a:tr>
              <a:tr h="860675">
                <a:tc>
                  <a:txBody>
                    <a:bodyPr/>
                    <a:lstStyle/>
                    <a:p>
                      <a:pPr indent="0" lvl="0" marL="0" rtl="0" algn="l">
                        <a:spcBef>
                          <a:spcPts val="0"/>
                        </a:spcBef>
                        <a:spcAft>
                          <a:spcPts val="0"/>
                        </a:spcAft>
                        <a:buNone/>
                      </a:pPr>
                      <a:r>
                        <a:rPr lang="pt-PT" sz="1100"/>
                        <a:t>Holiday Inn Express &amp; Suites Tampa-Fairgrounds-Casino</a:t>
                      </a:r>
                      <a:endParaRPr sz="1100"/>
                    </a:p>
                  </a:txBody>
                  <a:tcPr marT="91425" marB="91425" marR="91425" marL="91425"/>
                </a:tc>
                <a:tc>
                  <a:txBody>
                    <a:bodyPr/>
                    <a:lstStyle/>
                    <a:p>
                      <a:pPr indent="0" lvl="0" marL="0" rtl="0" algn="l">
                        <a:spcBef>
                          <a:spcPts val="0"/>
                        </a:spcBef>
                        <a:spcAft>
                          <a:spcPts val="0"/>
                        </a:spcAft>
                        <a:buNone/>
                      </a:pPr>
                      <a:r>
                        <a:rPr lang="pt-PT" sz="1100"/>
                        <a:t>Venues &amp; Event Spaces, Event Planning &amp; Services, Hotels, Hotels &amp; Travel</a:t>
                      </a:r>
                      <a:endParaRPr sz="1100"/>
                    </a:p>
                  </a:txBody>
                  <a:tcPr marT="91425" marB="91425" marR="91425" marL="91425"/>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tc>
              </a:tr>
              <a:tr h="691625">
                <a:tc>
                  <a:txBody>
                    <a:bodyPr/>
                    <a:lstStyle/>
                    <a:p>
                      <a:pPr indent="0" lvl="0" marL="0" rtl="0" algn="l">
                        <a:spcBef>
                          <a:spcPts val="0"/>
                        </a:spcBef>
                        <a:spcAft>
                          <a:spcPts val="0"/>
                        </a:spcAft>
                        <a:buNone/>
                      </a:pPr>
                      <a:r>
                        <a:rPr lang="pt-PT" sz="1100"/>
                        <a:t>IndeBlue Modern Indian Food &amp; Spirits</a:t>
                      </a:r>
                      <a:endParaRPr sz="1100"/>
                    </a:p>
                  </a:txBody>
                  <a:tcPr marT="91425" marB="91425" marR="91425" marL="91425"/>
                </a:tc>
                <a:tc>
                  <a:txBody>
                    <a:bodyPr/>
                    <a:lstStyle/>
                    <a:p>
                      <a:pPr indent="0" lvl="0" marL="0" rtl="0" algn="l">
                        <a:spcBef>
                          <a:spcPts val="0"/>
                        </a:spcBef>
                        <a:spcAft>
                          <a:spcPts val="0"/>
                        </a:spcAft>
                        <a:buNone/>
                      </a:pPr>
                      <a:r>
                        <a:rPr lang="pt-PT" sz="1100"/>
                        <a:t>Cocktail Bars, Food Delivery Services, Nightlife, Breakfast &amp; Brunch, Food, Bars, Event Planning &amp; Services, Caterers, Restaurants, Indian</a:t>
                      </a:r>
                      <a:endParaRPr sz="1100"/>
                    </a:p>
                  </a:txBody>
                  <a:tcPr marT="91425" marB="91425" marR="91425" marL="91425"/>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tc>
              </a:tr>
              <a:tr h="522525">
                <a:tc>
                  <a:txBody>
                    <a:bodyPr/>
                    <a:lstStyle/>
                    <a:p>
                      <a:pPr indent="0" lvl="0" marL="0" rtl="0" algn="l">
                        <a:spcBef>
                          <a:spcPts val="0"/>
                        </a:spcBef>
                        <a:spcAft>
                          <a:spcPts val="0"/>
                        </a:spcAft>
                        <a:buNone/>
                      </a:pPr>
                      <a:r>
                        <a:rPr lang="pt-PT" sz="1100"/>
                        <a:t>Sizzler</a:t>
                      </a:r>
                      <a:endParaRPr sz="1100"/>
                    </a:p>
                  </a:txBody>
                  <a:tcPr marT="91425" marB="91425" marR="91425" marL="91425"/>
                </a:tc>
                <a:tc>
                  <a:txBody>
                    <a:bodyPr/>
                    <a:lstStyle/>
                    <a:p>
                      <a:pPr indent="0" lvl="0" marL="0" rtl="0" algn="l">
                        <a:spcBef>
                          <a:spcPts val="0"/>
                        </a:spcBef>
                        <a:spcAft>
                          <a:spcPts val="0"/>
                        </a:spcAft>
                        <a:buNone/>
                      </a:pPr>
                      <a:r>
                        <a:rPr lang="pt-PT" sz="1100"/>
                        <a:t>Steakhouses, Seafood, American (Traditional), Restaurants</a:t>
                      </a:r>
                      <a:endParaRPr sz="1100"/>
                    </a:p>
                  </a:txBody>
                  <a:tcPr marT="91425" marB="91425" marR="91425" marL="91425"/>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Recommender System: </a:t>
            </a:r>
            <a:r>
              <a:rPr lang="pt-PT"/>
              <a:t>KNN</a:t>
            </a:r>
            <a:r>
              <a:rPr lang="pt-PT"/>
              <a:t> - Bill</a:t>
            </a:r>
            <a:endParaRPr/>
          </a:p>
        </p:txBody>
      </p:sp>
      <p:graphicFrame>
        <p:nvGraphicFramePr>
          <p:cNvPr id="318" name="Google Shape;318;p38"/>
          <p:cNvGraphicFramePr/>
          <p:nvPr/>
        </p:nvGraphicFramePr>
        <p:xfrm>
          <a:off x="775313" y="1177025"/>
          <a:ext cx="3000000" cy="3000000"/>
        </p:xfrm>
        <a:graphic>
          <a:graphicData uri="http://schemas.openxmlformats.org/drawingml/2006/table">
            <a:tbl>
              <a:tblPr>
                <a:noFill/>
                <a:tableStyleId>{D38D34C3-5471-4329-8EA0-C2E0714AC416}</a:tableStyleId>
              </a:tblPr>
              <a:tblGrid>
                <a:gridCol w="1721325"/>
                <a:gridCol w="3919325"/>
                <a:gridCol w="939925"/>
                <a:gridCol w="939925"/>
              </a:tblGrid>
              <a:tr h="307400">
                <a:tc>
                  <a:txBody>
                    <a:bodyPr/>
                    <a:lstStyle/>
                    <a:p>
                      <a:pPr indent="0" lvl="0" marL="0" rtl="0" algn="l">
                        <a:spcBef>
                          <a:spcPts val="0"/>
                        </a:spcBef>
                        <a:spcAft>
                          <a:spcPts val="0"/>
                        </a:spcAft>
                        <a:buNone/>
                      </a:pPr>
                      <a:r>
                        <a:rPr b="1" lang="pt-PT" sz="1100"/>
                        <a:t>Business Name</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pt-PT" sz="1100"/>
                        <a:t>Categories</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pt-PT" sz="1300"/>
                        <a:t>Relevant</a:t>
                      </a:r>
                      <a:endParaRPr b="1" sz="1300"/>
                    </a:p>
                    <a:p>
                      <a:pPr indent="0" lvl="0" marL="0" rtl="0" algn="l">
                        <a:spcBef>
                          <a:spcPts val="0"/>
                        </a:spcBef>
                        <a:spcAft>
                          <a:spcPts val="0"/>
                        </a:spcAft>
                        <a:buNone/>
                      </a:pPr>
                      <a:r>
                        <a:rPr i="1" lang="pt-PT" sz="1100"/>
                        <a:t>(top 10)</a:t>
                      </a:r>
                      <a:endParaRPr i="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3)</a:t>
                      </a:r>
                      <a:endParaRPr i="1" sz="1100"/>
                    </a:p>
                  </a:txBody>
                  <a:tcPr marT="91425" marB="91425" marR="91425" marL="91425"/>
                </a:tc>
              </a:tr>
              <a:tr h="418100">
                <a:tc>
                  <a:txBody>
                    <a:bodyPr/>
                    <a:lstStyle/>
                    <a:p>
                      <a:pPr indent="0" lvl="0" marL="0" rtl="0" algn="l">
                        <a:spcBef>
                          <a:spcPts val="0"/>
                        </a:spcBef>
                        <a:spcAft>
                          <a:spcPts val="0"/>
                        </a:spcAft>
                        <a:buNone/>
                      </a:pPr>
                      <a:r>
                        <a:rPr lang="pt-PT" sz="1100"/>
                        <a:t>Palermo's Pizza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Restaurants, Pizza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737500">
                <a:tc>
                  <a:txBody>
                    <a:bodyPr/>
                    <a:lstStyle/>
                    <a:p>
                      <a:pPr indent="0" lvl="0" marL="0" rtl="0" algn="l">
                        <a:spcBef>
                          <a:spcPts val="0"/>
                        </a:spcBef>
                        <a:spcAft>
                          <a:spcPts val="0"/>
                        </a:spcAft>
                        <a:buNone/>
                      </a:pPr>
                      <a:r>
                        <a:rPr lang="pt-PT" sz="1100"/>
                        <a:t>Walgreens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Shopping, Cosmetics &amp; Beauty Supply, Convenience Stores, Beauty &amp; Spas, Food, Drugstores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r h="553375">
                <a:tc>
                  <a:txBody>
                    <a:bodyPr/>
                    <a:lstStyle/>
                    <a:p>
                      <a:pPr indent="0" lvl="0" marL="0" rtl="0" algn="l">
                        <a:spcBef>
                          <a:spcPts val="0"/>
                        </a:spcBef>
                        <a:spcAft>
                          <a:spcPts val="0"/>
                        </a:spcAft>
                        <a:buNone/>
                      </a:pPr>
                      <a:r>
                        <a:rPr lang="pt-PT" sz="1100"/>
                        <a:t>LC's Cafe &amp; Supper Club</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Restaurants, Party &amp; Event Planning, Event Planning &amp; Services, Sandwiches, Cafes, Spanish, Breakfast &amp; Brunch</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845050">
                <a:tc>
                  <a:txBody>
                    <a:bodyPr/>
                    <a:lstStyle/>
                    <a:p>
                      <a:pPr indent="0" lvl="0" marL="0" rtl="0" algn="l">
                        <a:spcBef>
                          <a:spcPts val="0"/>
                        </a:spcBef>
                        <a:spcAft>
                          <a:spcPts val="0"/>
                        </a:spcAft>
                        <a:buNone/>
                      </a:pPr>
                      <a:r>
                        <a:rPr lang="pt-PT" sz="1100"/>
                        <a:t>Jump On The School Bus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Wedding Planning, Transportation, Party Bus Rentals, Wineries, Party &amp; Event Planning, Local Flavor, Food, Wine Tours, Arts &amp; Entertainment, Tours, Limos, Event Planning &amp; Services, Hotels &amp; Travel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r h="418000">
                <a:tc>
                  <a:txBody>
                    <a:bodyPr/>
                    <a:lstStyle/>
                    <a:p>
                      <a:pPr indent="0" lvl="0" marL="0" rtl="0" algn="l">
                        <a:spcBef>
                          <a:spcPts val="0"/>
                        </a:spcBef>
                        <a:spcAft>
                          <a:spcPts val="0"/>
                        </a:spcAft>
                        <a:buNone/>
                      </a:pPr>
                      <a:r>
                        <a:rPr lang="pt-PT" sz="1100"/>
                        <a:t>Wedge + Fig</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Specialty Food, Salad, American (New), Sandwiches, Food, Desserts, Breakfast &amp; Brunch, Restaurants, Cheese Shops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3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4" name="Google Shape;324;p39"/>
          <p:cNvSpPr txBox="1"/>
          <p:nvPr>
            <p:ph type="title"/>
          </p:nvPr>
        </p:nvSpPr>
        <p:spPr>
          <a:xfrm>
            <a:off x="4766600" y="851400"/>
            <a:ext cx="3745500" cy="12333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Gill Sans"/>
              <a:buNone/>
            </a:pPr>
            <a:r>
              <a:rPr b="1" lang="pt-PT"/>
              <a:t>Average Similarity Between Results</a:t>
            </a:r>
            <a:endParaRPr/>
          </a:p>
        </p:txBody>
      </p:sp>
      <p:sp>
        <p:nvSpPr>
          <p:cNvPr id="325" name="Google Shape;325;p39"/>
          <p:cNvSpPr/>
          <p:nvPr/>
        </p:nvSpPr>
        <p:spPr>
          <a:xfrm>
            <a:off x="753717" y="527759"/>
            <a:ext cx="128636" cy="128636"/>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26" name="Google Shape;326;p39"/>
          <p:cNvSpPr/>
          <p:nvPr/>
        </p:nvSpPr>
        <p:spPr>
          <a:xfrm>
            <a:off x="317065" y="1172022"/>
            <a:ext cx="118159" cy="118159"/>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27" name="Google Shape;327;p39"/>
          <p:cNvSpPr/>
          <p:nvPr/>
        </p:nvSpPr>
        <p:spPr>
          <a:xfrm>
            <a:off x="1619837" y="1"/>
            <a:ext cx="3146756" cy="2321806"/>
          </a:xfrm>
          <a:custGeom>
            <a:rect b="b" l="l" r="r" t="t"/>
            <a:pathLst>
              <a:path extrusionOk="0" h="3095741" w="4195674">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8" name="Google Shape;328;p39"/>
          <p:cNvSpPr/>
          <p:nvPr/>
        </p:nvSpPr>
        <p:spPr>
          <a:xfrm>
            <a:off x="0" y="2084707"/>
            <a:ext cx="3623348" cy="3058793"/>
          </a:xfrm>
          <a:custGeom>
            <a:rect b="b" l="l" r="r" t="t"/>
            <a:pathLst>
              <a:path extrusionOk="0" h="4078390" w="483113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9" name="Google Shape;329;p39"/>
          <p:cNvSpPr txBox="1"/>
          <p:nvPr>
            <p:ph idx="1" type="body"/>
          </p:nvPr>
        </p:nvSpPr>
        <p:spPr>
          <a:xfrm>
            <a:off x="4759475" y="2180300"/>
            <a:ext cx="3345600" cy="2744400"/>
          </a:xfrm>
          <a:prstGeom prst="rect">
            <a:avLst/>
          </a:prstGeom>
          <a:noFill/>
          <a:ln>
            <a:noFill/>
          </a:ln>
        </p:spPr>
        <p:txBody>
          <a:bodyPr anchorCtr="0" anchor="t" bIns="34275" lIns="68575" spcFirstLastPara="1" rIns="68575" wrap="square" tIns="34275">
            <a:normAutofit lnSpcReduction="20000"/>
          </a:bodyPr>
          <a:lstStyle/>
          <a:p>
            <a:pPr indent="-177800" lvl="0" marL="177800" rtl="0" algn="just">
              <a:lnSpc>
                <a:spcPct val="90000"/>
              </a:lnSpc>
              <a:spcBef>
                <a:spcPts val="0"/>
              </a:spcBef>
              <a:spcAft>
                <a:spcPts val="0"/>
              </a:spcAft>
              <a:buClr>
                <a:schemeClr val="dk1"/>
              </a:buClr>
              <a:buSzPts val="1400"/>
              <a:buChar char="•"/>
            </a:pPr>
            <a:r>
              <a:rPr lang="pt-PT" sz="1400"/>
              <a:t>Using a random sample, of </a:t>
            </a:r>
            <a:r>
              <a:rPr b="1" lang="pt-PT" sz="1400"/>
              <a:t>100 users</a:t>
            </a:r>
            <a:r>
              <a:rPr lang="pt-PT" sz="1400"/>
              <a:t>, of the already </a:t>
            </a:r>
            <a:r>
              <a:rPr lang="pt-PT" sz="1400"/>
              <a:t>sampled</a:t>
            </a:r>
            <a:r>
              <a:rPr lang="pt-PT" sz="1400"/>
              <a:t> dataset. We calculated the average of the similarity between the results produced by KNN and SVD algorithms, </a:t>
            </a:r>
            <a:r>
              <a:rPr lang="pt-PT" sz="1400"/>
              <a:t>obtaining</a:t>
            </a:r>
            <a:r>
              <a:rPr lang="pt-PT" sz="1400"/>
              <a:t> the </a:t>
            </a:r>
            <a:r>
              <a:rPr b="1" lang="pt-PT" sz="1400"/>
              <a:t>20 top recommendations</a:t>
            </a:r>
            <a:r>
              <a:rPr lang="pt-PT" sz="1400"/>
              <a:t> for those users.</a:t>
            </a:r>
            <a:endParaRPr sz="1400"/>
          </a:p>
          <a:p>
            <a:pPr indent="0" lvl="0" marL="177800" rtl="0" algn="just">
              <a:lnSpc>
                <a:spcPct val="90000"/>
              </a:lnSpc>
              <a:spcBef>
                <a:spcPts val="0"/>
              </a:spcBef>
              <a:spcAft>
                <a:spcPts val="0"/>
              </a:spcAft>
              <a:buNone/>
            </a:pPr>
            <a:r>
              <a:t/>
            </a:r>
            <a:endParaRPr sz="1400"/>
          </a:p>
          <a:p>
            <a:pPr indent="-177800" lvl="0" marL="177800" rtl="0" algn="just">
              <a:lnSpc>
                <a:spcPct val="90000"/>
              </a:lnSpc>
              <a:spcBef>
                <a:spcPts val="0"/>
              </a:spcBef>
              <a:spcAft>
                <a:spcPts val="0"/>
              </a:spcAft>
              <a:buSzPts val="1400"/>
              <a:buChar char="•"/>
            </a:pPr>
            <a:r>
              <a:rPr lang="pt-PT" sz="1400"/>
              <a:t>For our surprise the similarity was close to 0%, </a:t>
            </a:r>
            <a:r>
              <a:rPr b="1" lang="pt-PT" sz="1400"/>
              <a:t>0.357%</a:t>
            </a:r>
            <a:endParaRPr b="1" sz="1400"/>
          </a:p>
          <a:p>
            <a:pPr indent="0" lvl="0" marL="177800" rtl="0" algn="just">
              <a:lnSpc>
                <a:spcPct val="90000"/>
              </a:lnSpc>
              <a:spcBef>
                <a:spcPts val="0"/>
              </a:spcBef>
              <a:spcAft>
                <a:spcPts val="0"/>
              </a:spcAft>
              <a:buNone/>
            </a:pPr>
            <a:r>
              <a:t/>
            </a:r>
            <a:endParaRPr b="1" sz="1400"/>
          </a:p>
          <a:p>
            <a:pPr indent="-177800" lvl="0" marL="177800" rtl="0" algn="just">
              <a:lnSpc>
                <a:spcPct val="90000"/>
              </a:lnSpc>
              <a:spcBef>
                <a:spcPts val="0"/>
              </a:spcBef>
              <a:spcAft>
                <a:spcPts val="0"/>
              </a:spcAft>
              <a:buSzPts val="1400"/>
              <a:buChar char="•"/>
            </a:pPr>
            <a:r>
              <a:rPr lang="pt-PT" sz="1400"/>
              <a:t>Although, after some research we found out it is quite common, as they use such distinct methods, KNN focuses on finding </a:t>
            </a:r>
            <a:r>
              <a:rPr lang="pt-PT" sz="1400"/>
              <a:t>similar users or items, while SVD focuses on capturing latent factors.</a:t>
            </a:r>
            <a:endParaRPr/>
          </a:p>
        </p:txBody>
      </p:sp>
      <p:sp>
        <p:nvSpPr>
          <p:cNvPr id="330" name="Google Shape;330;p39"/>
          <p:cNvSpPr/>
          <p:nvPr/>
        </p:nvSpPr>
        <p:spPr>
          <a:xfrm>
            <a:off x="4090612" y="4331312"/>
            <a:ext cx="84319" cy="84319"/>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331" name="Google Shape;331;p39"/>
          <p:cNvCxnSpPr/>
          <p:nvPr/>
        </p:nvCxnSpPr>
        <p:spPr>
          <a:xfrm>
            <a:off x="8689622" y="2707796"/>
            <a:ext cx="0" cy="2429100"/>
          </a:xfrm>
          <a:prstGeom prst="straightConnector1">
            <a:avLst/>
          </a:prstGeom>
          <a:noFill/>
          <a:ln cap="sq" cmpd="sng" w="25400">
            <a:solidFill>
              <a:schemeClr val="accent2"/>
            </a:solidFill>
            <a:prstDash val="solid"/>
            <a:bevel/>
            <a:headEnd len="sm" w="sm" type="none"/>
            <a:tailEnd len="sm" w="sm" type="none"/>
          </a:ln>
        </p:spPr>
      </p:cxnSp>
      <p:sp>
        <p:nvSpPr>
          <p:cNvPr id="332" name="Google Shape;332;p39"/>
          <p:cNvSpPr txBox="1"/>
          <p:nvPr>
            <p:ph type="title"/>
          </p:nvPr>
        </p:nvSpPr>
        <p:spPr>
          <a:xfrm>
            <a:off x="2530525" y="527745"/>
            <a:ext cx="1325400" cy="672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Gill Sans"/>
              <a:buNone/>
            </a:pPr>
            <a:r>
              <a:rPr b="1" lang="pt-PT"/>
              <a:t>KNN</a:t>
            </a:r>
            <a:endParaRPr/>
          </a:p>
        </p:txBody>
      </p:sp>
      <p:sp>
        <p:nvSpPr>
          <p:cNvPr id="333" name="Google Shape;333;p39"/>
          <p:cNvSpPr txBox="1"/>
          <p:nvPr>
            <p:ph type="title"/>
          </p:nvPr>
        </p:nvSpPr>
        <p:spPr>
          <a:xfrm>
            <a:off x="937625" y="3493145"/>
            <a:ext cx="1325400" cy="672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Gill Sans"/>
              <a:buNone/>
            </a:pPr>
            <a:r>
              <a:rPr b="1" lang="pt-PT"/>
              <a:t>SVD</a:t>
            </a:r>
            <a:endParaRPr/>
          </a:p>
        </p:txBody>
      </p:sp>
      <p:sp>
        <p:nvSpPr>
          <p:cNvPr id="334" name="Google Shape;334;p39"/>
          <p:cNvSpPr txBox="1"/>
          <p:nvPr>
            <p:ph type="title"/>
          </p:nvPr>
        </p:nvSpPr>
        <p:spPr>
          <a:xfrm>
            <a:off x="2297950" y="1981270"/>
            <a:ext cx="1325400" cy="672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Gill Sans"/>
              <a:buNone/>
            </a:pPr>
            <a:r>
              <a:rPr b="1" i="1" lang="pt-PT"/>
              <a:t>VS</a:t>
            </a:r>
            <a:endParaRPr b="1"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b="1" lang="pt-PT"/>
              <a:t>Recommender System: </a:t>
            </a:r>
            <a:endParaRPr b="1"/>
          </a:p>
          <a:p>
            <a:pPr indent="0" lvl="0" marL="0" rtl="0" algn="l">
              <a:spcBef>
                <a:spcPts val="0"/>
              </a:spcBef>
              <a:spcAft>
                <a:spcPts val="0"/>
              </a:spcAft>
              <a:buNone/>
            </a:pPr>
            <a:r>
              <a:rPr lang="pt-PT" sz="2744"/>
              <a:t>Recommendations in Community </a:t>
            </a:r>
            <a:r>
              <a:rPr lang="pt-PT" sz="1300"/>
              <a:t>(using GMC and SVD algorithms, and Bill as user)</a:t>
            </a:r>
            <a:endParaRPr sz="1300"/>
          </a:p>
        </p:txBody>
      </p:sp>
      <p:graphicFrame>
        <p:nvGraphicFramePr>
          <p:cNvPr id="340" name="Google Shape;340;p40"/>
          <p:cNvGraphicFramePr/>
          <p:nvPr/>
        </p:nvGraphicFramePr>
        <p:xfrm>
          <a:off x="693388" y="1204350"/>
          <a:ext cx="3000000" cy="3000000"/>
        </p:xfrm>
        <a:graphic>
          <a:graphicData uri="http://schemas.openxmlformats.org/drawingml/2006/table">
            <a:tbl>
              <a:tblPr>
                <a:noFill/>
                <a:tableStyleId>{D38D34C3-5471-4329-8EA0-C2E0714AC416}</a:tableStyleId>
              </a:tblPr>
              <a:tblGrid>
                <a:gridCol w="1721325"/>
                <a:gridCol w="3919325"/>
                <a:gridCol w="939925"/>
                <a:gridCol w="939925"/>
              </a:tblGrid>
              <a:tr h="307400">
                <a:tc>
                  <a:txBody>
                    <a:bodyPr/>
                    <a:lstStyle/>
                    <a:p>
                      <a:pPr indent="0" lvl="0" marL="0" rtl="0" algn="l">
                        <a:spcBef>
                          <a:spcPts val="0"/>
                        </a:spcBef>
                        <a:spcAft>
                          <a:spcPts val="0"/>
                        </a:spcAft>
                        <a:buNone/>
                      </a:pPr>
                      <a:r>
                        <a:rPr b="1" lang="pt-PT" sz="1100"/>
                        <a:t>Business Name</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pt-PT" sz="1100"/>
                        <a:t>Categories</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pt-PT" sz="1300"/>
                        <a:t>Relevant </a:t>
                      </a:r>
                      <a:r>
                        <a:rPr i="1" lang="pt-PT" sz="1100"/>
                        <a:t>(top 10)</a:t>
                      </a:r>
                      <a:endParaRPr i="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3)</a:t>
                      </a:r>
                      <a:endParaRPr i="1" sz="1100"/>
                    </a:p>
                  </a:txBody>
                  <a:tcPr marT="91425" marB="91425" marR="91425" marL="91425"/>
                </a:tc>
              </a:tr>
              <a:tr h="418100">
                <a:tc>
                  <a:txBody>
                    <a:bodyPr/>
                    <a:lstStyle/>
                    <a:p>
                      <a:pPr indent="0" lvl="0" marL="0" rtl="0" algn="l">
                        <a:spcBef>
                          <a:spcPts val="0"/>
                        </a:spcBef>
                        <a:spcAft>
                          <a:spcPts val="0"/>
                        </a:spcAft>
                        <a:buNone/>
                      </a:pPr>
                      <a:r>
                        <a:rPr lang="pt-PT" sz="1100"/>
                        <a:t>Chris's Sandwich Shop</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American (Traditional), Restaurants, Pizza, Sandwiches, Meat Shops, Food, Wraps, Delis, Specialty Food, Salad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r h="737500">
                <a:tc>
                  <a:txBody>
                    <a:bodyPr/>
                    <a:lstStyle/>
                    <a:p>
                      <a:pPr indent="0" lvl="0" marL="0" rtl="0" algn="l">
                        <a:spcBef>
                          <a:spcPts val="0"/>
                        </a:spcBef>
                        <a:spcAft>
                          <a:spcPts val="0"/>
                        </a:spcAft>
                        <a:buNone/>
                      </a:pPr>
                      <a:r>
                        <a:rPr lang="pt-PT" sz="1100"/>
                        <a:t>El Quetzal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Shopping, Flowers &amp; Gifts, Gift Shops, Women's Clothing, Fashion, Jewelry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553375">
                <a:tc>
                  <a:txBody>
                    <a:bodyPr/>
                    <a:lstStyle/>
                    <a:p>
                      <a:pPr indent="0" lvl="0" marL="0" rtl="0" algn="l">
                        <a:spcBef>
                          <a:spcPts val="0"/>
                        </a:spcBef>
                        <a:spcAft>
                          <a:spcPts val="0"/>
                        </a:spcAft>
                        <a:buNone/>
                      </a:pPr>
                      <a:r>
                        <a:rPr lang="pt-PT" sz="1100"/>
                        <a:t>Balance Chiropractic Health Center &amp; Spa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Massage, Active Life, Health &amp; Medical, Fitness &amp; Instruction, Chiropractors, Beauty &amp; Spas, Dance Studios, Acupuncture, Yoga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r h="845050">
                <a:tc>
                  <a:txBody>
                    <a:bodyPr/>
                    <a:lstStyle/>
                    <a:p>
                      <a:pPr indent="0" lvl="0" marL="0" rtl="0" algn="l">
                        <a:spcBef>
                          <a:spcPts val="0"/>
                        </a:spcBef>
                        <a:spcAft>
                          <a:spcPts val="0"/>
                        </a:spcAft>
                        <a:buNone/>
                      </a:pPr>
                      <a:r>
                        <a:rPr lang="pt-PT" sz="1100"/>
                        <a:t>Penn's Landing</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Arts &amp; Entertainment, Active Life, Skating Rinks, Local Flavor, Parks, Music Venues, Nightlife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tcPr>
                </a:tc>
              </a:tr>
              <a:tr h="418000">
                <a:tc>
                  <a:txBody>
                    <a:bodyPr/>
                    <a:lstStyle/>
                    <a:p>
                      <a:pPr indent="0" lvl="0" marL="0" rtl="0" algn="l">
                        <a:spcBef>
                          <a:spcPts val="0"/>
                        </a:spcBef>
                        <a:spcAft>
                          <a:spcPts val="0"/>
                        </a:spcAft>
                        <a:buNone/>
                      </a:pPr>
                      <a:r>
                        <a:rPr lang="pt-PT" sz="1100"/>
                        <a:t>The Wrap Shack</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pt-PT" sz="1100"/>
                        <a:t>Restaurants, Sandwiches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t-PT" sz="1300">
                          <a:solidFill>
                            <a:srgbClr val="00FF00"/>
                          </a:solidFill>
                        </a:rPr>
                        <a:t>Yes</a:t>
                      </a:r>
                      <a:endParaRPr b="1" sz="1300">
                        <a:solidFill>
                          <a:srgbClr val="00FF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pt-PT" sz="1300">
                          <a:solidFill>
                            <a:srgbClr val="FF0000"/>
                          </a:solidFill>
                        </a:rPr>
                        <a:t>No</a:t>
                      </a:r>
                      <a:endParaRPr b="1" sz="13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Recommender System: </a:t>
            </a:r>
            <a:r>
              <a:rPr lang="pt-PT"/>
              <a:t>Results</a:t>
            </a:r>
            <a:endParaRPr/>
          </a:p>
        </p:txBody>
      </p:sp>
      <p:sp>
        <p:nvSpPr>
          <p:cNvPr id="346" name="Google Shape;346;p41"/>
          <p:cNvSpPr txBox="1"/>
          <p:nvPr/>
        </p:nvSpPr>
        <p:spPr>
          <a:xfrm>
            <a:off x="732650" y="1044425"/>
            <a:ext cx="8034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There were created </a:t>
            </a:r>
            <a:r>
              <a:rPr b="1" lang="pt-PT">
                <a:latin typeface="Gill Sans"/>
                <a:ea typeface="Gill Sans"/>
                <a:cs typeface="Gill Sans"/>
                <a:sym typeface="Gill Sans"/>
              </a:rPr>
              <a:t>64</a:t>
            </a:r>
            <a:r>
              <a:rPr lang="pt-PT">
                <a:latin typeface="Gill Sans"/>
                <a:ea typeface="Gill Sans"/>
                <a:cs typeface="Gill Sans"/>
                <a:sym typeface="Gill Sans"/>
              </a:rPr>
              <a:t> communities </a:t>
            </a:r>
            <a:r>
              <a:rPr lang="pt-PT">
                <a:latin typeface="Gill Sans"/>
                <a:ea typeface="Gill Sans"/>
                <a:cs typeface="Gill Sans"/>
                <a:sym typeface="Gill Sans"/>
              </a:rPr>
              <a:t>with the GMC algorithm, and as SVD is a model-based technique and it captures the latent factors, we observed that doing the recommendations inside the community </a:t>
            </a:r>
            <a:r>
              <a:rPr b="1" lang="pt-PT">
                <a:latin typeface="Gill Sans"/>
                <a:ea typeface="Gill Sans"/>
                <a:cs typeface="Gill Sans"/>
                <a:sym typeface="Gill Sans"/>
              </a:rPr>
              <a:t>increased the performance</a:t>
            </a:r>
            <a:r>
              <a:rPr lang="pt-PT">
                <a:latin typeface="Gill Sans"/>
                <a:ea typeface="Gill Sans"/>
                <a:cs typeface="Gill Sans"/>
                <a:sym typeface="Gill Sans"/>
              </a:rPr>
              <a:t>, in both relevance test cases.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This is most likely to do the fact that by only using the communities information the latent factors that affect a user in the said community are easier to discover, without any noise.</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In addition to that, we concluded that KNN had a better performance that SVD, getting 1.0 of </a:t>
            </a:r>
            <a:r>
              <a:rPr b="1" lang="pt-PT">
                <a:latin typeface="Gill Sans"/>
                <a:ea typeface="Gill Sans"/>
                <a:cs typeface="Gill Sans"/>
                <a:sym typeface="Gill Sans"/>
              </a:rPr>
              <a:t>precision</a:t>
            </a:r>
            <a:r>
              <a:rPr lang="pt-PT">
                <a:latin typeface="Gill Sans"/>
                <a:ea typeface="Gill Sans"/>
                <a:cs typeface="Gill Sans"/>
                <a:sym typeface="Gill Sans"/>
              </a:rPr>
              <a:t>, considering the top ten </a:t>
            </a:r>
            <a:r>
              <a:rPr lang="pt-PT">
                <a:latin typeface="Gill Sans"/>
                <a:ea typeface="Gill Sans"/>
                <a:cs typeface="Gill Sans"/>
                <a:sym typeface="Gill Sans"/>
              </a:rPr>
              <a:t>relevant and 0.6 in the top 3</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graphicFrame>
        <p:nvGraphicFramePr>
          <p:cNvPr id="347" name="Google Shape;347;p41"/>
          <p:cNvGraphicFramePr/>
          <p:nvPr/>
        </p:nvGraphicFramePr>
        <p:xfrm>
          <a:off x="4809663" y="3009275"/>
          <a:ext cx="3000000" cy="3000000"/>
        </p:xfrm>
        <a:graphic>
          <a:graphicData uri="http://schemas.openxmlformats.org/drawingml/2006/table">
            <a:tbl>
              <a:tblPr>
                <a:noFill/>
                <a:tableStyleId>{D38D34C3-5471-4329-8EA0-C2E0714AC416}</a:tableStyleId>
              </a:tblPr>
              <a:tblGrid>
                <a:gridCol w="1119250"/>
                <a:gridCol w="1495500"/>
                <a:gridCol w="1342825"/>
              </a:tblGrid>
              <a:tr h="551175">
                <a:tc>
                  <a:txBody>
                    <a:bodyPr/>
                    <a:lstStyle/>
                    <a:p>
                      <a:pPr indent="0" lvl="0" marL="0" rtl="0" algn="l">
                        <a:spcBef>
                          <a:spcPts val="0"/>
                        </a:spcBef>
                        <a:spcAft>
                          <a:spcPts val="0"/>
                        </a:spcAft>
                        <a:buNone/>
                      </a:pPr>
                      <a:r>
                        <a:rPr b="1" lang="pt-PT" sz="1100"/>
                        <a:t>Method</a:t>
                      </a:r>
                      <a:endParaRPr b="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10)</a:t>
                      </a:r>
                      <a:endParaRPr i="1" sz="1100"/>
                    </a:p>
                  </a:txBody>
                  <a:tcPr marT="91425" marB="91425" marR="91425" marL="91425"/>
                </a:tc>
                <a:tc>
                  <a:txBody>
                    <a:bodyPr/>
                    <a:lstStyle/>
                    <a:p>
                      <a:pPr indent="0" lvl="0" marL="0" rtl="0" algn="l">
                        <a:spcBef>
                          <a:spcPts val="0"/>
                        </a:spcBef>
                        <a:spcAft>
                          <a:spcPts val="0"/>
                        </a:spcAft>
                        <a:buNone/>
                      </a:pPr>
                      <a:r>
                        <a:rPr b="1" lang="pt-PT" sz="1300"/>
                        <a:t>Relevant </a:t>
                      </a:r>
                      <a:r>
                        <a:rPr i="1" lang="pt-PT" sz="1100"/>
                        <a:t>(top 3)</a:t>
                      </a:r>
                      <a:endParaRPr i="1" sz="1100"/>
                    </a:p>
                  </a:txBody>
                  <a:tcPr marT="91425" marB="91425" marR="91425" marL="91425"/>
                </a:tc>
              </a:tr>
              <a:tr h="382750">
                <a:tc>
                  <a:txBody>
                    <a:bodyPr/>
                    <a:lstStyle/>
                    <a:p>
                      <a:pPr indent="0" lvl="0" marL="0" rtl="0" algn="l">
                        <a:spcBef>
                          <a:spcPts val="0"/>
                        </a:spcBef>
                        <a:spcAft>
                          <a:spcPts val="0"/>
                        </a:spcAft>
                        <a:buNone/>
                      </a:pPr>
                      <a:r>
                        <a:rPr lang="pt-PT" sz="1100"/>
                        <a:t>SVD</a:t>
                      </a:r>
                      <a:endParaRPr sz="1100"/>
                    </a:p>
                  </a:txBody>
                  <a:tcPr marT="91425" marB="91425" marR="91425" marL="91425"/>
                </a:tc>
                <a:tc>
                  <a:txBody>
                    <a:bodyPr/>
                    <a:lstStyle/>
                    <a:p>
                      <a:pPr indent="0" lvl="0" marL="0" rtl="0" algn="ctr">
                        <a:spcBef>
                          <a:spcPts val="0"/>
                        </a:spcBef>
                        <a:spcAft>
                          <a:spcPts val="0"/>
                        </a:spcAft>
                        <a:buNone/>
                      </a:pPr>
                      <a:r>
                        <a:rPr b="1" lang="pt-PT" sz="1300">
                          <a:solidFill>
                            <a:schemeClr val="dk1"/>
                          </a:solidFill>
                        </a:rPr>
                        <a:t>0.6</a:t>
                      </a:r>
                      <a:endParaRPr b="1" sz="1300">
                        <a:solidFill>
                          <a:schemeClr val="dk1"/>
                        </a:solidFill>
                      </a:endParaRPr>
                    </a:p>
                  </a:txBody>
                  <a:tcPr marT="91425" marB="91425" marR="91425" marL="91425"/>
                </a:tc>
                <a:tc>
                  <a:txBody>
                    <a:bodyPr/>
                    <a:lstStyle/>
                    <a:p>
                      <a:pPr indent="0" lvl="0" marL="0" rtl="0" algn="ctr">
                        <a:spcBef>
                          <a:spcPts val="0"/>
                        </a:spcBef>
                        <a:spcAft>
                          <a:spcPts val="0"/>
                        </a:spcAft>
                        <a:buNone/>
                      </a:pPr>
                      <a:r>
                        <a:rPr b="1" lang="pt-PT" sz="1300">
                          <a:solidFill>
                            <a:schemeClr val="dk1"/>
                          </a:solidFill>
                        </a:rPr>
                        <a:t>0.4</a:t>
                      </a:r>
                      <a:endParaRPr b="1" sz="1300">
                        <a:solidFill>
                          <a:schemeClr val="dk1"/>
                        </a:solidFill>
                      </a:endParaRPr>
                    </a:p>
                  </a:txBody>
                  <a:tcPr marT="91425" marB="91425" marR="91425" marL="91425"/>
                </a:tc>
              </a:tr>
              <a:tr h="434250">
                <a:tc>
                  <a:txBody>
                    <a:bodyPr/>
                    <a:lstStyle/>
                    <a:p>
                      <a:pPr indent="0" lvl="0" marL="0" rtl="0" algn="l">
                        <a:spcBef>
                          <a:spcPts val="0"/>
                        </a:spcBef>
                        <a:spcAft>
                          <a:spcPts val="0"/>
                        </a:spcAft>
                        <a:buNone/>
                      </a:pPr>
                      <a:r>
                        <a:rPr lang="pt-PT" sz="1100"/>
                        <a:t>KNN</a:t>
                      </a:r>
                      <a:endParaRPr sz="1100"/>
                    </a:p>
                  </a:txBody>
                  <a:tcPr marT="91425" marB="91425" marR="91425" marL="91425"/>
                </a:tc>
                <a:tc>
                  <a:txBody>
                    <a:bodyPr/>
                    <a:lstStyle/>
                    <a:p>
                      <a:pPr indent="0" lvl="0" marL="0" rtl="0" algn="ctr">
                        <a:spcBef>
                          <a:spcPts val="0"/>
                        </a:spcBef>
                        <a:spcAft>
                          <a:spcPts val="0"/>
                        </a:spcAft>
                        <a:buNone/>
                      </a:pPr>
                      <a:r>
                        <a:rPr b="1" lang="pt-PT" sz="1300">
                          <a:solidFill>
                            <a:schemeClr val="dk1"/>
                          </a:solidFill>
                        </a:rPr>
                        <a:t>1</a:t>
                      </a:r>
                      <a:endParaRPr b="1" sz="1300">
                        <a:solidFill>
                          <a:schemeClr val="dk1"/>
                        </a:solidFill>
                      </a:endParaRPr>
                    </a:p>
                  </a:txBody>
                  <a:tcPr marT="91425" marB="91425" marR="91425" marL="91425"/>
                </a:tc>
                <a:tc>
                  <a:txBody>
                    <a:bodyPr/>
                    <a:lstStyle/>
                    <a:p>
                      <a:pPr indent="0" lvl="0" marL="0" rtl="0" algn="ctr">
                        <a:spcBef>
                          <a:spcPts val="0"/>
                        </a:spcBef>
                        <a:spcAft>
                          <a:spcPts val="0"/>
                        </a:spcAft>
                        <a:buNone/>
                      </a:pPr>
                      <a:r>
                        <a:rPr b="1" lang="pt-PT" sz="1300">
                          <a:solidFill>
                            <a:schemeClr val="dk1"/>
                          </a:solidFill>
                        </a:rPr>
                        <a:t>0.6</a:t>
                      </a:r>
                      <a:endParaRPr b="1" sz="1300">
                        <a:solidFill>
                          <a:schemeClr val="dk1"/>
                        </a:solidFill>
                      </a:endParaRPr>
                    </a:p>
                  </a:txBody>
                  <a:tcPr marT="91425" marB="91425" marR="91425" marL="91425"/>
                </a:tc>
              </a:tr>
              <a:tr h="460675">
                <a:tc>
                  <a:txBody>
                    <a:bodyPr/>
                    <a:lstStyle/>
                    <a:p>
                      <a:pPr indent="0" lvl="0" marL="0" rtl="0" algn="l">
                        <a:spcBef>
                          <a:spcPts val="0"/>
                        </a:spcBef>
                        <a:spcAft>
                          <a:spcPts val="0"/>
                        </a:spcAft>
                        <a:buNone/>
                      </a:pPr>
                      <a:r>
                        <a:rPr lang="pt-PT" sz="1100"/>
                        <a:t>SVD (community)</a:t>
                      </a:r>
                      <a:endParaRPr sz="1100"/>
                    </a:p>
                  </a:txBody>
                  <a:tcPr marT="91425" marB="91425" marR="91425" marL="91425"/>
                </a:tc>
                <a:tc>
                  <a:txBody>
                    <a:bodyPr/>
                    <a:lstStyle/>
                    <a:p>
                      <a:pPr indent="0" lvl="0" marL="0" rtl="0" algn="ctr">
                        <a:spcBef>
                          <a:spcPts val="0"/>
                        </a:spcBef>
                        <a:spcAft>
                          <a:spcPts val="0"/>
                        </a:spcAft>
                        <a:buNone/>
                      </a:pPr>
                      <a:r>
                        <a:rPr b="1" lang="pt-PT" sz="1300">
                          <a:solidFill>
                            <a:schemeClr val="dk1"/>
                          </a:solidFill>
                        </a:rPr>
                        <a:t>1</a:t>
                      </a:r>
                      <a:endParaRPr b="1" sz="1300">
                        <a:solidFill>
                          <a:schemeClr val="dk1"/>
                        </a:solidFill>
                      </a:endParaRPr>
                    </a:p>
                  </a:txBody>
                  <a:tcPr marT="91425" marB="91425" marR="91425" marL="91425"/>
                </a:tc>
                <a:tc>
                  <a:txBody>
                    <a:bodyPr/>
                    <a:lstStyle/>
                    <a:p>
                      <a:pPr indent="0" lvl="0" marL="0" rtl="0" algn="ctr">
                        <a:spcBef>
                          <a:spcPts val="0"/>
                        </a:spcBef>
                        <a:spcAft>
                          <a:spcPts val="0"/>
                        </a:spcAft>
                        <a:buNone/>
                      </a:pPr>
                      <a:r>
                        <a:rPr b="1" lang="pt-PT" sz="1300">
                          <a:solidFill>
                            <a:schemeClr val="dk1"/>
                          </a:solidFill>
                        </a:rPr>
                        <a:t>0.6</a:t>
                      </a:r>
                      <a:endParaRPr b="1" sz="1300">
                        <a:solidFill>
                          <a:schemeClr val="dk1"/>
                        </a:solidFill>
                      </a:endParaRPr>
                    </a:p>
                  </a:txBody>
                  <a:tcPr marT="91425" marB="91425" marR="91425" marL="91425"/>
                </a:tc>
              </a:tr>
            </a:tbl>
          </a:graphicData>
        </a:graphic>
      </p:graphicFrame>
      <p:sp>
        <p:nvSpPr>
          <p:cNvPr id="348" name="Google Shape;348;p41"/>
          <p:cNvSpPr txBox="1"/>
          <p:nvPr/>
        </p:nvSpPr>
        <p:spPr>
          <a:xfrm>
            <a:off x="1166775" y="3535400"/>
            <a:ext cx="3014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solidFill>
                  <a:schemeClr val="dk1"/>
                </a:solidFill>
                <a:latin typeface="Gill Sans"/>
                <a:ea typeface="Gill Sans"/>
                <a:cs typeface="Gill Sans"/>
                <a:sym typeface="Gill Sans"/>
              </a:rPr>
              <a:t>We only used precision as an evaluation metric, because it is the most important one in a recommender system. It doesn't matter if a system of that kind has 90% recall, unless those 90% appear first and are recommended.</a:t>
            </a:r>
            <a:endParaRPr sz="1200">
              <a:solidFill>
                <a:schemeClr val="dk1"/>
              </a:solidFill>
              <a:latin typeface="Gill Sans"/>
              <a:ea typeface="Gill Sans"/>
              <a:cs typeface="Gill Sans"/>
              <a:sym typeface="Gill Sans"/>
            </a:endParaRPr>
          </a:p>
        </p:txBody>
      </p:sp>
      <p:sp>
        <p:nvSpPr>
          <p:cNvPr id="349" name="Google Shape;349;p41"/>
          <p:cNvSpPr txBox="1"/>
          <p:nvPr/>
        </p:nvSpPr>
        <p:spPr>
          <a:xfrm>
            <a:off x="7424425" y="4828400"/>
            <a:ext cx="257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100">
                <a:solidFill>
                  <a:schemeClr val="dk1"/>
                </a:solidFill>
                <a:latin typeface="Gill Sans"/>
                <a:ea typeface="Gill Sans"/>
                <a:cs typeface="Gill Sans"/>
                <a:sym typeface="Gill Sans"/>
              </a:rPr>
              <a:t>precision values table</a:t>
            </a:r>
            <a:endParaRPr sz="1100">
              <a:solidFill>
                <a:schemeClr val="dk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pt-PT"/>
              <a:t>Recommender System: </a:t>
            </a:r>
            <a:r>
              <a:rPr lang="pt-PT"/>
              <a:t>KNN vs SVD</a:t>
            </a:r>
            <a:endParaRPr/>
          </a:p>
        </p:txBody>
      </p:sp>
      <p:sp>
        <p:nvSpPr>
          <p:cNvPr id="355" name="Google Shape;355;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10000"/>
          </a:bodyPr>
          <a:lstStyle/>
          <a:p>
            <a:pPr indent="-317500" lvl="0" marL="457200" rtl="0" algn="l">
              <a:spcBef>
                <a:spcPts val="800"/>
              </a:spcBef>
              <a:spcAft>
                <a:spcPts val="0"/>
              </a:spcAft>
              <a:buSzPts val="1400"/>
              <a:buChar char="•"/>
            </a:pPr>
            <a:r>
              <a:rPr lang="pt-PT" sz="1400"/>
              <a:t>However</a:t>
            </a:r>
            <a:r>
              <a:rPr lang="pt-PT" sz="1400"/>
              <a:t>, testing with one user is not enough to draw significant conclusions, so we calculated the </a:t>
            </a:r>
            <a:r>
              <a:rPr b="1" lang="pt-PT" sz="1400"/>
              <a:t>average precision</a:t>
            </a:r>
            <a:r>
              <a:rPr lang="pt-PT" sz="1400"/>
              <a:t> of the recommendations, given by the </a:t>
            </a:r>
            <a:r>
              <a:rPr b="1" lang="pt-PT" sz="1400"/>
              <a:t>knn</a:t>
            </a:r>
            <a:r>
              <a:rPr lang="pt-PT" sz="1400"/>
              <a:t> and the </a:t>
            </a:r>
            <a:r>
              <a:rPr b="1" lang="pt-PT" sz="1400"/>
              <a:t>svd</a:t>
            </a:r>
            <a:r>
              <a:rPr lang="pt-PT" sz="1400"/>
              <a:t>, </a:t>
            </a:r>
            <a:r>
              <a:rPr lang="pt-PT" sz="1400"/>
              <a:t>separately</a:t>
            </a:r>
            <a:r>
              <a:rPr lang="pt-PT" sz="1400"/>
              <a:t>, for a </a:t>
            </a:r>
            <a:r>
              <a:rPr b="1" lang="pt-PT" sz="1400"/>
              <a:t>sample of 100 users</a:t>
            </a:r>
            <a:r>
              <a:rPr lang="pt-PT" sz="1400"/>
              <a:t>. </a:t>
            </a:r>
            <a:endParaRPr sz="1400"/>
          </a:p>
          <a:p>
            <a:pPr indent="0" lvl="0" marL="457200" rtl="0" algn="l">
              <a:spcBef>
                <a:spcPts val="800"/>
              </a:spcBef>
              <a:spcAft>
                <a:spcPts val="0"/>
              </a:spcAft>
              <a:buNone/>
            </a:pPr>
            <a:r>
              <a:t/>
            </a:r>
            <a:endParaRPr sz="1400"/>
          </a:p>
          <a:p>
            <a:pPr indent="-317500" lvl="0" marL="457200" rtl="0" algn="l">
              <a:spcBef>
                <a:spcPts val="800"/>
              </a:spcBef>
              <a:spcAft>
                <a:spcPts val="0"/>
              </a:spcAft>
              <a:buSzPts val="1400"/>
              <a:buChar char="•"/>
            </a:pPr>
            <a:r>
              <a:rPr lang="pt-PT" sz="1400"/>
              <a:t>We used the </a:t>
            </a:r>
            <a:r>
              <a:rPr b="1" lang="pt-PT" sz="1400"/>
              <a:t>top 5 </a:t>
            </a:r>
            <a:r>
              <a:rPr b="1" lang="pt-PT" sz="1400"/>
              <a:t>relevants</a:t>
            </a:r>
            <a:r>
              <a:rPr lang="pt-PT" sz="1400"/>
              <a:t> and used </a:t>
            </a:r>
            <a:r>
              <a:rPr b="1" lang="pt-PT" sz="1400"/>
              <a:t>10 recommendations</a:t>
            </a:r>
            <a:r>
              <a:rPr lang="pt-PT" sz="1400"/>
              <a:t> returned per user in each iteration, to calculate these values:</a:t>
            </a:r>
            <a:endParaRPr sz="1400"/>
          </a:p>
          <a:p>
            <a:pPr indent="-317500" lvl="2" marL="1371600" rtl="0" algn="l">
              <a:spcBef>
                <a:spcPts val="0"/>
              </a:spcBef>
              <a:spcAft>
                <a:spcPts val="0"/>
              </a:spcAft>
              <a:buSzPts val="1400"/>
              <a:buChar char="•"/>
            </a:pPr>
            <a:r>
              <a:rPr b="1" lang="pt-PT" sz="1400"/>
              <a:t>SVD</a:t>
            </a:r>
            <a:r>
              <a:rPr lang="pt-PT" sz="1400"/>
              <a:t>: 0.97</a:t>
            </a:r>
            <a:endParaRPr sz="1400"/>
          </a:p>
          <a:p>
            <a:pPr indent="-317500" lvl="2" marL="1371600" rtl="0" algn="l">
              <a:spcBef>
                <a:spcPts val="0"/>
              </a:spcBef>
              <a:spcAft>
                <a:spcPts val="0"/>
              </a:spcAft>
              <a:buSzPts val="1400"/>
              <a:buChar char="•"/>
            </a:pPr>
            <a:r>
              <a:rPr b="1" lang="pt-PT" sz="1400"/>
              <a:t>KNN</a:t>
            </a:r>
            <a:r>
              <a:rPr lang="pt-PT" sz="1400"/>
              <a:t>: 0.96</a:t>
            </a:r>
            <a:endParaRPr sz="1400"/>
          </a:p>
          <a:p>
            <a:pPr indent="0" lvl="0" marL="1371600" rtl="0" algn="l">
              <a:spcBef>
                <a:spcPts val="800"/>
              </a:spcBef>
              <a:spcAft>
                <a:spcPts val="0"/>
              </a:spcAft>
              <a:buNone/>
            </a:pPr>
            <a:r>
              <a:t/>
            </a:r>
            <a:endParaRPr sz="1400"/>
          </a:p>
          <a:p>
            <a:pPr indent="-317500" lvl="0" marL="457200" rtl="0" algn="l">
              <a:spcBef>
                <a:spcPts val="800"/>
              </a:spcBef>
              <a:spcAft>
                <a:spcPts val="0"/>
              </a:spcAft>
              <a:buSzPts val="1400"/>
              <a:buChar char="•"/>
            </a:pPr>
            <a:r>
              <a:rPr lang="pt-PT" sz="1400"/>
              <a:t>T</a:t>
            </a:r>
            <a:r>
              <a:rPr lang="pt-PT" sz="1400"/>
              <a:t>herefore, even tho we observed a major difference in results when analysing things at a smaller scale, using a single test user, we can conclude that in general, both algorithms perform well and obtain plausible results, as we obtained almost the same average precision in this tests, for both of them.</a:t>
            </a:r>
            <a:endParaRPr sz="1400"/>
          </a:p>
          <a:p>
            <a:pPr indent="0" lvl="0" marL="457200" rtl="0" algn="l">
              <a:spcBef>
                <a:spcPts val="80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cxnSp>
        <p:nvCxnSpPr>
          <p:cNvPr id="360" name="Google Shape;360;p43"/>
          <p:cNvCxnSpPr/>
          <p:nvPr/>
        </p:nvCxnSpPr>
        <p:spPr>
          <a:xfrm>
            <a:off x="536918" y="835538"/>
            <a:ext cx="0" cy="4301700"/>
          </a:xfrm>
          <a:prstGeom prst="straightConnector1">
            <a:avLst/>
          </a:prstGeom>
          <a:noFill/>
          <a:ln cap="sq" cmpd="sng" w="25400">
            <a:solidFill>
              <a:schemeClr val="accent2"/>
            </a:solidFill>
            <a:prstDash val="solid"/>
            <a:bevel/>
            <a:headEnd len="sm" w="sm" type="none"/>
            <a:tailEnd len="sm" w="sm" type="none"/>
          </a:ln>
        </p:spPr>
      </p:cxnSp>
      <p:sp>
        <p:nvSpPr>
          <p:cNvPr id="361" name="Google Shape;361;p43"/>
          <p:cNvSpPr/>
          <p:nvPr/>
        </p:nvSpPr>
        <p:spPr>
          <a:xfrm>
            <a:off x="0" y="0"/>
            <a:ext cx="9144000" cy="5143500"/>
          </a:xfrm>
          <a:prstGeom prst="rect">
            <a:avLst/>
          </a:pr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362" name="Google Shape;362;p43"/>
          <p:cNvSpPr txBox="1"/>
          <p:nvPr>
            <p:ph type="title"/>
          </p:nvPr>
        </p:nvSpPr>
        <p:spPr>
          <a:xfrm>
            <a:off x="1044022" y="1260714"/>
            <a:ext cx="6861000" cy="1752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SOCIAL NETWORK ANALYSIS</a:t>
            </a:r>
            <a:endParaRPr sz="1877">
              <a:solidFill>
                <a:schemeClr val="lt1"/>
              </a:solidFill>
            </a:endParaRPr>
          </a:p>
        </p:txBody>
      </p:sp>
      <p:sp>
        <p:nvSpPr>
          <p:cNvPr id="363" name="Google Shape;363;p43"/>
          <p:cNvSpPr/>
          <p:nvPr/>
        </p:nvSpPr>
        <p:spPr>
          <a:xfrm>
            <a:off x="946402" y="1787308"/>
            <a:ext cx="113652" cy="113652"/>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64" name="Google Shape;364;p43"/>
          <p:cNvSpPr/>
          <p:nvPr/>
        </p:nvSpPr>
        <p:spPr>
          <a:xfrm>
            <a:off x="8043273" y="169910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65" name="Google Shape;365;p43"/>
          <p:cNvSpPr/>
          <p:nvPr/>
        </p:nvSpPr>
        <p:spPr>
          <a:xfrm>
            <a:off x="8268626" y="1902901"/>
            <a:ext cx="95785"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66" name="Google Shape;366;p43"/>
          <p:cNvSpPr/>
          <p:nvPr/>
        </p:nvSpPr>
        <p:spPr>
          <a:xfrm>
            <a:off x="798040" y="2124725"/>
            <a:ext cx="71819" cy="7181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67" name="Google Shape;367;p43"/>
          <p:cNvSpPr/>
          <p:nvPr/>
        </p:nvSpPr>
        <p:spPr>
          <a:xfrm>
            <a:off x="8079200" y="2102991"/>
            <a:ext cx="68354"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68" name="Google Shape;368;p43"/>
          <p:cNvSpPr/>
          <p:nvPr/>
        </p:nvSpPr>
        <p:spPr>
          <a:xfrm>
            <a:off x="1060054" y="2431874"/>
            <a:ext cx="81469" cy="81469"/>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369" name="Google Shape;369;p43"/>
          <p:cNvCxnSpPr/>
          <p:nvPr/>
        </p:nvCxnSpPr>
        <p:spPr>
          <a:xfrm>
            <a:off x="0" y="4373797"/>
            <a:ext cx="9141600" cy="0"/>
          </a:xfrm>
          <a:prstGeom prst="straightConnector1">
            <a:avLst/>
          </a:prstGeom>
          <a:noFill/>
          <a:ln cap="sq" cmpd="sng" w="25400">
            <a:solidFill>
              <a:schemeClr val="lt1"/>
            </a:solidFill>
            <a:prstDash val="solid"/>
            <a:bevel/>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cxnSp>
        <p:nvCxnSpPr>
          <p:cNvPr id="154" name="Google Shape;154;p26"/>
          <p:cNvCxnSpPr/>
          <p:nvPr/>
        </p:nvCxnSpPr>
        <p:spPr>
          <a:xfrm>
            <a:off x="536917" y="835538"/>
            <a:ext cx="0" cy="4301728"/>
          </a:xfrm>
          <a:prstGeom prst="straightConnector1">
            <a:avLst/>
          </a:prstGeom>
          <a:noFill/>
          <a:ln cap="sq" cmpd="sng" w="25400">
            <a:solidFill>
              <a:schemeClr val="accent2"/>
            </a:solidFill>
            <a:prstDash val="solid"/>
            <a:bevel/>
            <a:headEnd len="sm" w="sm" type="none"/>
            <a:tailEnd len="sm" w="sm" type="none"/>
          </a:ln>
        </p:spPr>
      </p:cxnSp>
      <p:sp>
        <p:nvSpPr>
          <p:cNvPr id="155" name="Google Shape;155;p26"/>
          <p:cNvSpPr/>
          <p:nvPr/>
        </p:nvSpPr>
        <p:spPr>
          <a:xfrm>
            <a:off x="0" y="0"/>
            <a:ext cx="9144000" cy="5143500"/>
          </a:xfrm>
          <a:prstGeom prst="rect">
            <a:avLst/>
          </a:pr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156" name="Google Shape;156;p26"/>
          <p:cNvSpPr txBox="1"/>
          <p:nvPr>
            <p:ph type="title"/>
          </p:nvPr>
        </p:nvSpPr>
        <p:spPr>
          <a:xfrm>
            <a:off x="1141522" y="806114"/>
            <a:ext cx="6860955" cy="175292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Gill Sans"/>
              <a:buNone/>
            </a:pPr>
            <a:r>
              <a:rPr b="1" i="0" lang="pt-PT" sz="4500" cap="none">
                <a:solidFill>
                  <a:schemeClr val="lt1"/>
                </a:solidFill>
                <a:latin typeface="Gill Sans"/>
                <a:ea typeface="Gill Sans"/>
                <a:cs typeface="Gill Sans"/>
                <a:sym typeface="Gill Sans"/>
              </a:rPr>
              <a:t>D</a:t>
            </a:r>
            <a:r>
              <a:rPr b="1" i="0" lang="pt-PT" sz="4500" cap="none">
                <a:solidFill>
                  <a:schemeClr val="lt1"/>
                </a:solidFill>
                <a:latin typeface="Gill Sans"/>
                <a:ea typeface="Gill Sans"/>
                <a:cs typeface="Gill Sans"/>
                <a:sym typeface="Gill Sans"/>
              </a:rPr>
              <a:t>ATASET</a:t>
            </a:r>
            <a:r>
              <a:rPr b="1" i="0" lang="pt-PT" sz="4500" cap="none">
                <a:solidFill>
                  <a:schemeClr val="lt1"/>
                </a:solidFill>
                <a:latin typeface="Gill Sans"/>
                <a:ea typeface="Gill Sans"/>
                <a:cs typeface="Gill Sans"/>
                <a:sym typeface="Gill Sans"/>
              </a:rPr>
              <a:t> </a:t>
            </a:r>
            <a:br>
              <a:rPr b="1" i="0" lang="pt-PT" sz="4500" cap="none">
                <a:solidFill>
                  <a:schemeClr val="lt1"/>
                </a:solidFill>
                <a:latin typeface="Gill Sans"/>
                <a:ea typeface="Gill Sans"/>
                <a:cs typeface="Gill Sans"/>
                <a:sym typeface="Gill Sans"/>
              </a:rPr>
            </a:br>
            <a:r>
              <a:rPr b="1" i="0" lang="pt-PT" sz="4500" cap="none">
                <a:solidFill>
                  <a:schemeClr val="lt1"/>
                </a:solidFill>
                <a:latin typeface="Gill Sans"/>
                <a:ea typeface="Gill Sans"/>
                <a:cs typeface="Gill Sans"/>
                <a:sym typeface="Gill Sans"/>
              </a:rPr>
              <a:t>D</a:t>
            </a:r>
            <a:r>
              <a:rPr b="1" i="0" lang="pt-PT" sz="4500" cap="none">
                <a:solidFill>
                  <a:schemeClr val="lt1"/>
                </a:solidFill>
                <a:latin typeface="Gill Sans"/>
                <a:ea typeface="Gill Sans"/>
                <a:cs typeface="Gill Sans"/>
                <a:sym typeface="Gill Sans"/>
              </a:rPr>
              <a:t>IMENSION</a:t>
            </a:r>
            <a:endParaRPr/>
          </a:p>
        </p:txBody>
      </p:sp>
      <p:sp>
        <p:nvSpPr>
          <p:cNvPr id="157" name="Google Shape;157;p26"/>
          <p:cNvSpPr/>
          <p:nvPr/>
        </p:nvSpPr>
        <p:spPr>
          <a:xfrm>
            <a:off x="946402" y="1787308"/>
            <a:ext cx="113652" cy="113652"/>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58" name="Google Shape;158;p26"/>
          <p:cNvSpPr/>
          <p:nvPr/>
        </p:nvSpPr>
        <p:spPr>
          <a:xfrm>
            <a:off x="8043273" y="169910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59" name="Google Shape;159;p26"/>
          <p:cNvSpPr/>
          <p:nvPr/>
        </p:nvSpPr>
        <p:spPr>
          <a:xfrm>
            <a:off x="8268626" y="1902901"/>
            <a:ext cx="95785"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60" name="Google Shape;160;p26"/>
          <p:cNvSpPr/>
          <p:nvPr/>
        </p:nvSpPr>
        <p:spPr>
          <a:xfrm>
            <a:off x="798040" y="2124725"/>
            <a:ext cx="71819" cy="7181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61" name="Google Shape;161;p26"/>
          <p:cNvSpPr/>
          <p:nvPr/>
        </p:nvSpPr>
        <p:spPr>
          <a:xfrm>
            <a:off x="8079200" y="2102991"/>
            <a:ext cx="68354"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62" name="Google Shape;162;p26"/>
          <p:cNvSpPr/>
          <p:nvPr/>
        </p:nvSpPr>
        <p:spPr>
          <a:xfrm>
            <a:off x="1060054" y="2431874"/>
            <a:ext cx="81469" cy="81469"/>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163" name="Google Shape;163;p26"/>
          <p:cNvCxnSpPr/>
          <p:nvPr/>
        </p:nvCxnSpPr>
        <p:spPr>
          <a:xfrm>
            <a:off x="0" y="4373797"/>
            <a:ext cx="9141714" cy="0"/>
          </a:xfrm>
          <a:prstGeom prst="straightConnector1">
            <a:avLst/>
          </a:prstGeom>
          <a:noFill/>
          <a:ln cap="sq" cmpd="sng" w="25400">
            <a:solidFill>
              <a:schemeClr val="lt1"/>
            </a:solidFill>
            <a:prstDash val="solid"/>
            <a:bevel/>
            <a:headEnd len="sm" w="sm" type="none"/>
            <a:tailEnd len="sm" w="sm" type="none"/>
          </a:ln>
        </p:spPr>
      </p:cxnSp>
      <p:grpSp>
        <p:nvGrpSpPr>
          <p:cNvPr id="164" name="Google Shape;164;p26"/>
          <p:cNvGrpSpPr/>
          <p:nvPr/>
        </p:nvGrpSpPr>
        <p:grpSpPr>
          <a:xfrm>
            <a:off x="1004748" y="2702259"/>
            <a:ext cx="7134504" cy="1223362"/>
            <a:chOff x="1359361" y="3603012"/>
            <a:chExt cx="9512672" cy="1631150"/>
          </a:xfrm>
        </p:grpSpPr>
        <p:grpSp>
          <p:nvGrpSpPr>
            <p:cNvPr id="165" name="Google Shape;165;p26"/>
            <p:cNvGrpSpPr/>
            <p:nvPr/>
          </p:nvGrpSpPr>
          <p:grpSpPr>
            <a:xfrm>
              <a:off x="1697609" y="3603012"/>
              <a:ext cx="8831604" cy="980049"/>
              <a:chOff x="1838366" y="4134227"/>
              <a:chExt cx="8831604" cy="980049"/>
            </a:xfrm>
          </p:grpSpPr>
          <p:pic>
            <p:nvPicPr>
              <p:cNvPr descr="Banco destaque" id="166" name="Google Shape;166;p26"/>
              <p:cNvPicPr preferRelativeResize="0"/>
              <p:nvPr/>
            </p:nvPicPr>
            <p:blipFill rotWithShape="1">
              <a:blip r:embed="rId3">
                <a:alphaModFix/>
              </a:blip>
              <a:srcRect b="0" l="0" r="0" t="0"/>
              <a:stretch/>
            </p:blipFill>
            <p:spPr>
              <a:xfrm>
                <a:off x="1838366" y="4134227"/>
                <a:ext cx="914400" cy="914400"/>
              </a:xfrm>
              <a:prstGeom prst="rect">
                <a:avLst/>
              </a:prstGeom>
              <a:noFill/>
              <a:ln>
                <a:noFill/>
              </a:ln>
            </p:spPr>
          </p:pic>
          <p:pic>
            <p:nvPicPr>
              <p:cNvPr descr="Prancheta com preenchimento sólido" id="167" name="Google Shape;167;p26"/>
              <p:cNvPicPr preferRelativeResize="0"/>
              <p:nvPr/>
            </p:nvPicPr>
            <p:blipFill rotWithShape="1">
              <a:blip r:embed="rId4">
                <a:alphaModFix/>
              </a:blip>
              <a:srcRect b="0" l="0" r="0" t="0"/>
              <a:stretch/>
            </p:blipFill>
            <p:spPr>
              <a:xfrm>
                <a:off x="3817667" y="4134227"/>
                <a:ext cx="914400" cy="914400"/>
              </a:xfrm>
              <a:prstGeom prst="rect">
                <a:avLst/>
              </a:prstGeom>
              <a:noFill/>
              <a:ln>
                <a:noFill/>
              </a:ln>
            </p:spPr>
          </p:pic>
          <p:pic>
            <p:nvPicPr>
              <p:cNvPr descr="Utilizador com preenchimento sólido" id="168" name="Google Shape;168;p26"/>
              <p:cNvPicPr preferRelativeResize="0"/>
              <p:nvPr/>
            </p:nvPicPr>
            <p:blipFill rotWithShape="1">
              <a:blip r:embed="rId5">
                <a:alphaModFix/>
              </a:blip>
              <a:srcRect b="0" l="0" r="0" t="0"/>
              <a:stretch/>
            </p:blipFill>
            <p:spPr>
              <a:xfrm>
                <a:off x="7776269" y="4134227"/>
                <a:ext cx="914400" cy="914400"/>
              </a:xfrm>
              <a:prstGeom prst="rect">
                <a:avLst/>
              </a:prstGeom>
              <a:noFill/>
              <a:ln>
                <a:noFill/>
              </a:ln>
            </p:spPr>
          </p:pic>
          <p:pic>
            <p:nvPicPr>
              <p:cNvPr descr="Divisas com preenchimento sólido" id="169" name="Google Shape;169;p26"/>
              <p:cNvPicPr preferRelativeResize="0"/>
              <p:nvPr/>
            </p:nvPicPr>
            <p:blipFill rotWithShape="1">
              <a:blip r:embed="rId6">
                <a:alphaModFix/>
              </a:blip>
              <a:srcRect b="0" l="0" r="0" t="0"/>
              <a:stretch/>
            </p:blipFill>
            <p:spPr>
              <a:xfrm>
                <a:off x="9755570" y="4134227"/>
                <a:ext cx="914400" cy="914400"/>
              </a:xfrm>
              <a:prstGeom prst="rect">
                <a:avLst/>
              </a:prstGeom>
              <a:noFill/>
              <a:ln>
                <a:noFill/>
              </a:ln>
            </p:spPr>
          </p:pic>
          <p:pic>
            <p:nvPicPr>
              <p:cNvPr descr="Comentário: gostar com preenchimento sólido" id="170" name="Google Shape;170;p26"/>
              <p:cNvPicPr preferRelativeResize="0"/>
              <p:nvPr/>
            </p:nvPicPr>
            <p:blipFill rotWithShape="1">
              <a:blip r:embed="rId7">
                <a:alphaModFix/>
              </a:blip>
              <a:srcRect b="0" l="0" r="0" t="0"/>
              <a:stretch/>
            </p:blipFill>
            <p:spPr>
              <a:xfrm>
                <a:off x="5796968" y="4199876"/>
                <a:ext cx="914400" cy="914400"/>
              </a:xfrm>
              <a:prstGeom prst="rect">
                <a:avLst/>
              </a:prstGeom>
              <a:noFill/>
              <a:ln>
                <a:noFill/>
              </a:ln>
            </p:spPr>
          </p:pic>
        </p:grpSp>
        <p:sp>
          <p:nvSpPr>
            <p:cNvPr id="171" name="Google Shape;171;p26"/>
            <p:cNvSpPr txBox="1"/>
            <p:nvPr/>
          </p:nvSpPr>
          <p:spPr>
            <a:xfrm>
              <a:off x="1359361" y="4583061"/>
              <a:ext cx="1593944"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150 346 </a:t>
              </a:r>
              <a:r>
                <a:rPr lang="pt-PT" sz="1400">
                  <a:solidFill>
                    <a:schemeClr val="lt1"/>
                  </a:solidFill>
                  <a:latin typeface="Gill Sans"/>
                  <a:ea typeface="Gill Sans"/>
                  <a:cs typeface="Gill Sans"/>
                  <a:sym typeface="Gill Sans"/>
                </a:rPr>
                <a:t>businesses</a:t>
              </a:r>
              <a:endParaRPr sz="1100"/>
            </a:p>
          </p:txBody>
        </p:sp>
        <p:sp>
          <p:nvSpPr>
            <p:cNvPr id="172" name="Google Shape;172;p26"/>
            <p:cNvSpPr txBox="1"/>
            <p:nvPr/>
          </p:nvSpPr>
          <p:spPr>
            <a:xfrm>
              <a:off x="3168778" y="4583061"/>
              <a:ext cx="1930663"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6 990 280</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reviews</a:t>
              </a:r>
              <a:endParaRPr sz="1100"/>
            </a:p>
          </p:txBody>
        </p:sp>
        <p:sp>
          <p:nvSpPr>
            <p:cNvPr id="173" name="Google Shape;173;p26"/>
            <p:cNvSpPr txBox="1"/>
            <p:nvPr/>
          </p:nvSpPr>
          <p:spPr>
            <a:xfrm>
              <a:off x="5316439" y="4587831"/>
              <a:ext cx="1593944"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908 915</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tips</a:t>
              </a:r>
              <a:endParaRPr sz="1100"/>
            </a:p>
          </p:txBody>
        </p:sp>
        <p:sp>
          <p:nvSpPr>
            <p:cNvPr id="174" name="Google Shape;174;p26"/>
            <p:cNvSpPr txBox="1"/>
            <p:nvPr/>
          </p:nvSpPr>
          <p:spPr>
            <a:xfrm>
              <a:off x="7297264" y="4583063"/>
              <a:ext cx="1593944"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1 987 897</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users</a:t>
              </a:r>
              <a:endParaRPr sz="1100"/>
            </a:p>
          </p:txBody>
        </p:sp>
        <p:sp>
          <p:nvSpPr>
            <p:cNvPr id="175" name="Google Shape;175;p26"/>
            <p:cNvSpPr txBox="1"/>
            <p:nvPr/>
          </p:nvSpPr>
          <p:spPr>
            <a:xfrm>
              <a:off x="9278089" y="4587830"/>
              <a:ext cx="1593944"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131 930</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check-in’s</a:t>
              </a:r>
              <a:endParaRPr sz="1400">
                <a:solidFill>
                  <a:schemeClr val="lt1"/>
                </a:solidFill>
                <a:latin typeface="Gill Sans"/>
                <a:ea typeface="Gill Sans"/>
                <a:cs typeface="Gill Sans"/>
                <a:sym typeface="Gill Sans"/>
              </a:endParaRPr>
            </a:p>
          </p:txBody>
        </p:sp>
      </p:grpSp>
      <p:sp>
        <p:nvSpPr>
          <p:cNvPr id="176" name="Google Shape;176;p26"/>
          <p:cNvSpPr txBox="1"/>
          <p:nvPr/>
        </p:nvSpPr>
        <p:spPr>
          <a:xfrm>
            <a:off x="2523674" y="4083404"/>
            <a:ext cx="4096652" cy="56554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Loading time </a:t>
            </a:r>
            <a:endParaRPr sz="1100"/>
          </a:p>
          <a:p>
            <a:pPr indent="0" lvl="0" marL="0" marR="0" rtl="0" algn="ctr">
              <a:spcBef>
                <a:spcPts val="0"/>
              </a:spcBef>
              <a:spcAft>
                <a:spcPts val="0"/>
              </a:spcAft>
              <a:buNone/>
            </a:pPr>
            <a:r>
              <a:t/>
            </a:r>
            <a:endParaRPr b="1" sz="500">
              <a:solidFill>
                <a:schemeClr val="lt1"/>
              </a:solidFill>
              <a:latin typeface="Gill Sans"/>
              <a:ea typeface="Gill Sans"/>
              <a:cs typeface="Gill Sans"/>
              <a:sym typeface="Gill Sans"/>
            </a:endParaRPr>
          </a:p>
          <a:p>
            <a:pPr indent="0" lvl="0" marL="0" marR="0" rtl="0" algn="ctr">
              <a:spcBef>
                <a:spcPts val="0"/>
              </a:spcBef>
              <a:spcAft>
                <a:spcPts val="0"/>
              </a:spcAft>
              <a:buNone/>
            </a:pPr>
            <a:r>
              <a:rPr i="1" lang="pt-PT" sz="900">
                <a:solidFill>
                  <a:schemeClr val="lt1"/>
                </a:solidFill>
                <a:latin typeface="Gill Sans"/>
                <a:ea typeface="Gill Sans"/>
                <a:cs typeface="Gill Sans"/>
                <a:sym typeface="Gill Sans"/>
              </a:rPr>
              <a:t>(with Python 3.10.8, Intel Core i7 , 8th Gen and 16Gb of RAM)</a:t>
            </a:r>
            <a:r>
              <a:rPr b="1" lang="pt-PT" sz="1400">
                <a:solidFill>
                  <a:schemeClr val="lt1"/>
                </a:solidFill>
                <a:latin typeface="Gill Sans"/>
                <a:ea typeface="Gill Sans"/>
                <a:cs typeface="Gill Sans"/>
                <a:sym typeface="Gill Sans"/>
              </a:rPr>
              <a:t> </a:t>
            </a:r>
            <a:endParaRPr sz="1400">
              <a:solidFill>
                <a:schemeClr val="lt1"/>
              </a:solidFill>
              <a:latin typeface="Gill Sans"/>
              <a:ea typeface="Gill Sans"/>
              <a:cs typeface="Gill Sans"/>
              <a:sym typeface="Gill Sans"/>
            </a:endParaRPr>
          </a:p>
        </p:txBody>
      </p:sp>
      <p:sp>
        <p:nvSpPr>
          <p:cNvPr id="177" name="Google Shape;177;p26"/>
          <p:cNvSpPr txBox="1"/>
          <p:nvPr/>
        </p:nvSpPr>
        <p:spPr>
          <a:xfrm>
            <a:off x="3972557" y="4652644"/>
            <a:ext cx="1195458"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15.2 minutes</a:t>
            </a:r>
            <a:endParaRPr sz="1100"/>
          </a:p>
        </p:txBody>
      </p:sp>
      <p:pic>
        <p:nvPicPr>
          <p:cNvPr id="178" name="Google Shape;178;p26"/>
          <p:cNvPicPr preferRelativeResize="0"/>
          <p:nvPr/>
        </p:nvPicPr>
        <p:blipFill>
          <a:blip r:embed="rId8">
            <a:alphaModFix/>
          </a:blip>
          <a:stretch>
            <a:fillRect/>
          </a:stretch>
        </p:blipFill>
        <p:spPr>
          <a:xfrm>
            <a:off x="3972538" y="592600"/>
            <a:ext cx="985322" cy="479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Social Network Analysis: </a:t>
            </a:r>
            <a:r>
              <a:rPr lang="pt-PT"/>
              <a:t>Graph</a:t>
            </a:r>
            <a:endParaRPr/>
          </a:p>
        </p:txBody>
      </p:sp>
      <p:sp>
        <p:nvSpPr>
          <p:cNvPr id="375" name="Google Shape;375;p44"/>
          <p:cNvSpPr txBox="1"/>
          <p:nvPr/>
        </p:nvSpPr>
        <p:spPr>
          <a:xfrm>
            <a:off x="1004300" y="3943800"/>
            <a:ext cx="6104700" cy="9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pt-PT" sz="1200">
                <a:solidFill>
                  <a:schemeClr val="dk1"/>
                </a:solidFill>
              </a:rPr>
              <a:t>* </a:t>
            </a:r>
            <a:r>
              <a:rPr lang="pt-PT" sz="1200">
                <a:solidFill>
                  <a:schemeClr val="dk1"/>
                </a:solidFill>
                <a:latin typeface="Gill Sans"/>
                <a:ea typeface="Gill Sans"/>
                <a:cs typeface="Gill Sans"/>
                <a:sym typeface="Gill Sans"/>
              </a:rPr>
              <a:t>T</a:t>
            </a:r>
            <a:r>
              <a:rPr lang="pt-PT" sz="1100">
                <a:solidFill>
                  <a:schemeClr val="dk1"/>
                </a:solidFill>
                <a:latin typeface="Gill Sans"/>
                <a:ea typeface="Gill Sans"/>
                <a:cs typeface="Gill Sans"/>
                <a:sym typeface="Gill Sans"/>
              </a:rPr>
              <a:t>here was also the possibility of adding edges between each user, similar to the graph we saw before, but most algorithms treat all edges as the same type and do not consider edge attributes. We would need to separate them to analyse it individually but since our focus are the reviews, we only consider these as edges.</a:t>
            </a:r>
            <a:endParaRPr sz="1100">
              <a:solidFill>
                <a:schemeClr val="dk1"/>
              </a:solidFill>
              <a:latin typeface="Gill Sans"/>
              <a:ea typeface="Gill Sans"/>
              <a:cs typeface="Gill Sans"/>
              <a:sym typeface="Gill Sans"/>
            </a:endParaRPr>
          </a:p>
        </p:txBody>
      </p:sp>
      <p:sp>
        <p:nvSpPr>
          <p:cNvPr id="376" name="Google Shape;376;p44"/>
          <p:cNvSpPr txBox="1"/>
          <p:nvPr/>
        </p:nvSpPr>
        <p:spPr>
          <a:xfrm>
            <a:off x="1004300" y="1598950"/>
            <a:ext cx="32856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Char char="●"/>
            </a:pPr>
            <a:r>
              <a:rPr b="1" lang="pt-PT" sz="1200">
                <a:solidFill>
                  <a:schemeClr val="dk1"/>
                </a:solidFill>
              </a:rPr>
              <a:t>Weighted Bipartite Graph</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pt-PT" sz="1200">
                <a:solidFill>
                  <a:schemeClr val="dk1"/>
                </a:solidFill>
              </a:rPr>
              <a:t>Nodes:</a:t>
            </a:r>
            <a:r>
              <a:rPr lang="pt-PT" sz="1200">
                <a:solidFill>
                  <a:schemeClr val="dk1"/>
                </a:solidFill>
              </a:rPr>
              <a:t> Users and Businesses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pt-PT" sz="1200">
                <a:solidFill>
                  <a:schemeClr val="dk1"/>
                </a:solidFill>
              </a:rPr>
              <a:t>Edges:</a:t>
            </a:r>
            <a:r>
              <a:rPr lang="pt-PT" sz="1200">
                <a:solidFill>
                  <a:schemeClr val="dk1"/>
                </a:solidFill>
              </a:rPr>
              <a:t> Reviews*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pt-PT" sz="1200">
                <a:solidFill>
                  <a:schemeClr val="dk1"/>
                </a:solidFill>
              </a:rPr>
              <a:t>Edge Weight:</a:t>
            </a:r>
            <a:r>
              <a:rPr lang="pt-PT" sz="1200">
                <a:solidFill>
                  <a:schemeClr val="dk1"/>
                </a:solidFill>
              </a:rPr>
              <a:t> Review Rating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pt-PT" sz="1200">
                <a:solidFill>
                  <a:schemeClr val="dk1"/>
                </a:solidFill>
              </a:rPr>
              <a:t>Number of Nodes:</a:t>
            </a:r>
            <a:r>
              <a:rPr lang="pt-PT" sz="1200">
                <a:solidFill>
                  <a:schemeClr val="dk1"/>
                </a:solidFill>
              </a:rPr>
              <a:t> 15,825</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pt-PT" sz="1200">
                <a:solidFill>
                  <a:schemeClr val="dk1"/>
                </a:solidFill>
              </a:rPr>
              <a:t>Number of Edges:</a:t>
            </a:r>
            <a:r>
              <a:rPr lang="pt-PT" sz="1200">
                <a:solidFill>
                  <a:schemeClr val="dk1"/>
                </a:solidFill>
              </a:rPr>
              <a:t> 28,424</a:t>
            </a:r>
            <a:endParaRPr>
              <a:latin typeface="Gill Sans"/>
              <a:ea typeface="Gill Sans"/>
              <a:cs typeface="Gill Sans"/>
              <a:sym typeface="Gill Sans"/>
            </a:endParaRPr>
          </a:p>
        </p:txBody>
      </p:sp>
      <p:pic>
        <p:nvPicPr>
          <p:cNvPr id="377" name="Google Shape;377;p44"/>
          <p:cNvPicPr preferRelativeResize="0"/>
          <p:nvPr/>
        </p:nvPicPr>
        <p:blipFill>
          <a:blip r:embed="rId3">
            <a:alphaModFix/>
          </a:blip>
          <a:stretch>
            <a:fillRect/>
          </a:stretch>
        </p:blipFill>
        <p:spPr>
          <a:xfrm>
            <a:off x="5052050" y="1268050"/>
            <a:ext cx="3204800" cy="249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628650" y="273850"/>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140"/>
              <a:t>Social Network Analysis: </a:t>
            </a:r>
            <a:r>
              <a:rPr lang="pt-PT" sz="3140"/>
              <a:t>Centrality Analysis</a:t>
            </a:r>
            <a:endParaRPr sz="3040"/>
          </a:p>
        </p:txBody>
      </p:sp>
      <p:sp>
        <p:nvSpPr>
          <p:cNvPr id="383" name="Google Shape;383;p45"/>
          <p:cNvSpPr txBox="1"/>
          <p:nvPr/>
        </p:nvSpPr>
        <p:spPr>
          <a:xfrm>
            <a:off x="674325" y="1018650"/>
            <a:ext cx="80346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b="1" lang="pt-PT">
                <a:latin typeface="Gill Sans"/>
                <a:ea typeface="Gill Sans"/>
                <a:cs typeface="Gill Sans"/>
                <a:sym typeface="Gill Sans"/>
              </a:rPr>
              <a:t>Degree centrality:</a:t>
            </a:r>
            <a:endParaRPr b="1">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measures the </a:t>
            </a:r>
            <a:r>
              <a:rPr b="1" lang="pt-PT">
                <a:latin typeface="Gill Sans"/>
                <a:ea typeface="Gill Sans"/>
                <a:cs typeface="Gill Sans"/>
                <a:sym typeface="Gill Sans"/>
              </a:rPr>
              <a:t>number of edges connected to a node</a:t>
            </a:r>
            <a:r>
              <a:rPr lang="pt-PT">
                <a:latin typeface="Gill Sans"/>
                <a:ea typeface="Gill Sans"/>
                <a:cs typeface="Gill Sans"/>
                <a:sym typeface="Gill Sans"/>
              </a:rPr>
              <a:t>. </a:t>
            </a:r>
            <a:endParaRPr>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A high degree centrality for a </a:t>
            </a:r>
            <a:r>
              <a:rPr b="1" lang="pt-PT">
                <a:latin typeface="Gill Sans"/>
                <a:ea typeface="Gill Sans"/>
                <a:cs typeface="Gill Sans"/>
                <a:sym typeface="Gill Sans"/>
              </a:rPr>
              <a:t>user</a:t>
            </a:r>
            <a:r>
              <a:rPr lang="pt-PT">
                <a:latin typeface="Gill Sans"/>
                <a:ea typeface="Gill Sans"/>
                <a:cs typeface="Gill Sans"/>
                <a:sym typeface="Gill Sans"/>
              </a:rPr>
              <a:t> node could indicate that the </a:t>
            </a:r>
            <a:r>
              <a:rPr b="1" lang="pt-PT">
                <a:latin typeface="Gill Sans"/>
                <a:ea typeface="Gill Sans"/>
                <a:cs typeface="Gill Sans"/>
                <a:sym typeface="Gill Sans"/>
              </a:rPr>
              <a:t>user is very active in reviewing businesses</a:t>
            </a:r>
            <a:r>
              <a:rPr lang="pt-PT">
                <a:latin typeface="Gill Sans"/>
                <a:ea typeface="Gill Sans"/>
                <a:cs typeface="Gill Sans"/>
                <a:sym typeface="Gill Sans"/>
              </a:rPr>
              <a:t>.</a:t>
            </a:r>
            <a:endParaRPr>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A high degree centrality for a </a:t>
            </a:r>
            <a:r>
              <a:rPr b="1" lang="pt-PT">
                <a:latin typeface="Gill Sans"/>
                <a:ea typeface="Gill Sans"/>
                <a:cs typeface="Gill Sans"/>
                <a:sym typeface="Gill Sans"/>
              </a:rPr>
              <a:t>business</a:t>
            </a:r>
            <a:r>
              <a:rPr lang="pt-PT">
                <a:latin typeface="Gill Sans"/>
                <a:ea typeface="Gill Sans"/>
                <a:cs typeface="Gill Sans"/>
                <a:sym typeface="Gill Sans"/>
              </a:rPr>
              <a:t> node could indicate that the </a:t>
            </a:r>
            <a:r>
              <a:rPr b="1" lang="pt-PT">
                <a:latin typeface="Gill Sans"/>
                <a:ea typeface="Gill Sans"/>
                <a:cs typeface="Gill Sans"/>
                <a:sym typeface="Gill Sans"/>
              </a:rPr>
              <a:t>business is popular and has been reviewed by many users.</a:t>
            </a:r>
            <a:endParaRPr b="1">
              <a:latin typeface="Gill Sans"/>
              <a:ea typeface="Gill Sans"/>
              <a:cs typeface="Gill Sans"/>
              <a:sym typeface="Gill Sans"/>
            </a:endParaRPr>
          </a:p>
          <a:p>
            <a:pPr indent="0" lvl="0" marL="914400" rtl="0" algn="l">
              <a:spcBef>
                <a:spcPts val="0"/>
              </a:spcBef>
              <a:spcAft>
                <a:spcPts val="0"/>
              </a:spcAft>
              <a:buNone/>
            </a:pPr>
            <a:r>
              <a:t/>
            </a:r>
            <a:endParaRPr b="1">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b="1" lang="pt-PT">
                <a:latin typeface="Gill Sans"/>
                <a:ea typeface="Gill Sans"/>
                <a:cs typeface="Gill Sans"/>
                <a:sym typeface="Gill Sans"/>
              </a:rPr>
              <a:t>Eigenvector centrality:</a:t>
            </a:r>
            <a:endParaRPr b="1">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measures the </a:t>
            </a:r>
            <a:r>
              <a:rPr b="1" lang="pt-PT">
                <a:latin typeface="Gill Sans"/>
                <a:ea typeface="Gill Sans"/>
                <a:cs typeface="Gill Sans"/>
                <a:sym typeface="Gill Sans"/>
              </a:rPr>
              <a:t>influence of a node based on the number and importance of its connections.</a:t>
            </a:r>
            <a:r>
              <a:rPr lang="pt-PT">
                <a:latin typeface="Gill Sans"/>
                <a:ea typeface="Gill Sans"/>
                <a:cs typeface="Gill Sans"/>
                <a:sym typeface="Gill Sans"/>
              </a:rPr>
              <a:t> </a:t>
            </a:r>
            <a:endParaRPr>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For a </a:t>
            </a:r>
            <a:r>
              <a:rPr b="1" lang="pt-PT">
                <a:latin typeface="Gill Sans"/>
                <a:ea typeface="Gill Sans"/>
                <a:cs typeface="Gill Sans"/>
                <a:sym typeface="Gill Sans"/>
              </a:rPr>
              <a:t>user</a:t>
            </a:r>
            <a:r>
              <a:rPr lang="pt-PT">
                <a:latin typeface="Gill Sans"/>
                <a:ea typeface="Gill Sans"/>
                <a:cs typeface="Gill Sans"/>
                <a:sym typeface="Gill Sans"/>
              </a:rPr>
              <a:t> node, represents the </a:t>
            </a:r>
            <a:r>
              <a:rPr b="1" lang="pt-PT">
                <a:latin typeface="Gill Sans"/>
                <a:ea typeface="Gill Sans"/>
                <a:cs typeface="Gill Sans"/>
                <a:sym typeface="Gill Sans"/>
              </a:rPr>
              <a:t>user’s influence in the network</a:t>
            </a:r>
            <a:r>
              <a:rPr lang="pt-PT">
                <a:latin typeface="Gill Sans"/>
                <a:ea typeface="Gill Sans"/>
                <a:cs typeface="Gill Sans"/>
                <a:sym typeface="Gill Sans"/>
              </a:rPr>
              <a:t> based on their connections to influential businesses, </a:t>
            </a:r>
            <a:r>
              <a:rPr lang="pt-PT">
                <a:solidFill>
                  <a:schemeClr val="dk1"/>
                </a:solidFill>
                <a:latin typeface="Gill Sans"/>
                <a:ea typeface="Gill Sans"/>
                <a:cs typeface="Gill Sans"/>
                <a:sym typeface="Gill Sans"/>
              </a:rPr>
              <a:t>a</a:t>
            </a:r>
            <a:r>
              <a:rPr lang="pt-PT">
                <a:solidFill>
                  <a:schemeClr val="dk1"/>
                </a:solidFill>
                <a:latin typeface="Gill Sans"/>
                <a:ea typeface="Gill Sans"/>
                <a:cs typeface="Gill Sans"/>
                <a:sym typeface="Gill Sans"/>
              </a:rPr>
              <a:t> high value could indicate that the user has reviewed many influential businesses.</a:t>
            </a:r>
            <a:endParaRPr>
              <a:solidFill>
                <a:schemeClr val="dk1"/>
              </a:solidFill>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pt-PT">
                <a:latin typeface="Gill Sans"/>
                <a:ea typeface="Gill Sans"/>
                <a:cs typeface="Gill Sans"/>
                <a:sym typeface="Gill Sans"/>
              </a:rPr>
              <a:t>For a </a:t>
            </a:r>
            <a:r>
              <a:rPr b="1" lang="pt-PT">
                <a:latin typeface="Gill Sans"/>
                <a:ea typeface="Gill Sans"/>
                <a:cs typeface="Gill Sans"/>
                <a:sym typeface="Gill Sans"/>
              </a:rPr>
              <a:t>business</a:t>
            </a:r>
            <a:r>
              <a:rPr lang="pt-PT">
                <a:latin typeface="Gill Sans"/>
                <a:ea typeface="Gill Sans"/>
                <a:cs typeface="Gill Sans"/>
                <a:sym typeface="Gill Sans"/>
              </a:rPr>
              <a:t> node, represents the </a:t>
            </a:r>
            <a:r>
              <a:rPr b="1" lang="pt-PT">
                <a:latin typeface="Gill Sans"/>
                <a:ea typeface="Gill Sans"/>
                <a:cs typeface="Gill Sans"/>
                <a:sym typeface="Gill Sans"/>
              </a:rPr>
              <a:t>business’s influence in the network </a:t>
            </a:r>
            <a:r>
              <a:rPr lang="pt-PT">
                <a:latin typeface="Gill Sans"/>
                <a:ea typeface="Gill Sans"/>
                <a:cs typeface="Gill Sans"/>
                <a:sym typeface="Gill Sans"/>
              </a:rPr>
              <a:t>based on their connections to influential users, a high eigenvector centrality for a business node could indicate that the business has been reviewed by many influential users.</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781050" y="426250"/>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140"/>
              <a:t>Social Network Analysis: </a:t>
            </a:r>
            <a:r>
              <a:rPr lang="pt-PT" sz="3140"/>
              <a:t>Centrality Analysis</a:t>
            </a:r>
            <a:endParaRPr sz="3040"/>
          </a:p>
        </p:txBody>
      </p:sp>
      <p:sp>
        <p:nvSpPr>
          <p:cNvPr id="389" name="Google Shape;389;p46"/>
          <p:cNvSpPr txBox="1"/>
          <p:nvPr/>
        </p:nvSpPr>
        <p:spPr>
          <a:xfrm>
            <a:off x="882850" y="1250200"/>
            <a:ext cx="833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dk1"/>
                </a:solidFill>
                <a:latin typeface="Gill Sans"/>
                <a:ea typeface="Gill Sans"/>
                <a:cs typeface="Gill Sans"/>
                <a:sym typeface="Gill Sans"/>
              </a:rPr>
              <a:t>To test how results we compared the top </a:t>
            </a:r>
            <a:r>
              <a:rPr lang="pt-PT">
                <a:solidFill>
                  <a:schemeClr val="dk1"/>
                </a:solidFill>
                <a:latin typeface="Gill Sans"/>
                <a:ea typeface="Gill Sans"/>
                <a:cs typeface="Gill Sans"/>
                <a:sym typeface="Gill Sans"/>
              </a:rPr>
              <a:t>vs bottom</a:t>
            </a:r>
            <a:r>
              <a:rPr lang="pt-PT">
                <a:solidFill>
                  <a:schemeClr val="dk1"/>
                </a:solidFill>
                <a:latin typeface="Gill Sans"/>
                <a:ea typeface="Gill Sans"/>
                <a:cs typeface="Gill Sans"/>
                <a:sym typeface="Gill Sans"/>
              </a:rPr>
              <a:t> </a:t>
            </a:r>
            <a:r>
              <a:rPr lang="pt-PT">
                <a:solidFill>
                  <a:schemeClr val="dk1"/>
                </a:solidFill>
                <a:latin typeface="Gill Sans"/>
                <a:ea typeface="Gill Sans"/>
                <a:cs typeface="Gill Sans"/>
                <a:sym typeface="Gill Sans"/>
              </a:rPr>
              <a:t>degree centrality of </a:t>
            </a:r>
            <a:r>
              <a:rPr lang="pt-PT">
                <a:solidFill>
                  <a:schemeClr val="dk1"/>
                </a:solidFill>
                <a:latin typeface="Gill Sans"/>
                <a:ea typeface="Gill Sans"/>
                <a:cs typeface="Gill Sans"/>
                <a:sym typeface="Gill Sans"/>
              </a:rPr>
              <a:t>10 users’ elite* years.</a:t>
            </a:r>
            <a:endParaRPr>
              <a:solidFill>
                <a:schemeClr val="dk1"/>
              </a:solidFill>
              <a:latin typeface="Gill Sans"/>
              <a:ea typeface="Gill Sans"/>
              <a:cs typeface="Gill Sans"/>
              <a:sym typeface="Gill Sans"/>
            </a:endParaRPr>
          </a:p>
          <a:p>
            <a:pPr indent="0" lvl="0" marL="0" rtl="0" algn="l">
              <a:spcBef>
                <a:spcPts val="0"/>
              </a:spcBef>
              <a:spcAft>
                <a:spcPts val="0"/>
              </a:spcAft>
              <a:buNone/>
            </a:pPr>
            <a:r>
              <a:t/>
            </a:r>
            <a:endParaRPr>
              <a:solidFill>
                <a:schemeClr val="dk1"/>
              </a:solidFill>
              <a:latin typeface="Gill Sans"/>
              <a:ea typeface="Gill Sans"/>
              <a:cs typeface="Gill Sans"/>
              <a:sym typeface="Gill Sans"/>
            </a:endParaRPr>
          </a:p>
        </p:txBody>
      </p:sp>
      <p:sp>
        <p:nvSpPr>
          <p:cNvPr id="390" name="Google Shape;390;p46"/>
          <p:cNvSpPr txBox="1"/>
          <p:nvPr/>
        </p:nvSpPr>
        <p:spPr>
          <a:xfrm>
            <a:off x="751400" y="4455300"/>
            <a:ext cx="821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100">
                <a:latin typeface="Gill Sans"/>
                <a:ea typeface="Gill Sans"/>
                <a:cs typeface="Gill Sans"/>
                <a:sym typeface="Gill Sans"/>
              </a:rPr>
              <a:t>*The Yelp Elite Squad recognizes active and exemplary members of the Yelp community based on well-written reviews, high-quality photos, a detailed profile, and positive interactions. They enjoy exclusive events, engaging with business owners, and experiencing unique activities. </a:t>
            </a:r>
            <a:endParaRPr sz="1100">
              <a:latin typeface="Gill Sans"/>
              <a:ea typeface="Gill Sans"/>
              <a:cs typeface="Gill Sans"/>
              <a:sym typeface="Gill Sans"/>
            </a:endParaRPr>
          </a:p>
        </p:txBody>
      </p:sp>
      <p:pic>
        <p:nvPicPr>
          <p:cNvPr id="391" name="Google Shape;391;p46"/>
          <p:cNvPicPr preferRelativeResize="0"/>
          <p:nvPr/>
        </p:nvPicPr>
        <p:blipFill>
          <a:blip r:embed="rId3">
            <a:alphaModFix/>
          </a:blip>
          <a:stretch>
            <a:fillRect/>
          </a:stretch>
        </p:blipFill>
        <p:spPr>
          <a:xfrm>
            <a:off x="1163900" y="2035338"/>
            <a:ext cx="3164375" cy="2474250"/>
          </a:xfrm>
          <a:prstGeom prst="rect">
            <a:avLst/>
          </a:prstGeom>
          <a:noFill/>
          <a:ln>
            <a:noFill/>
          </a:ln>
        </p:spPr>
      </p:pic>
      <p:pic>
        <p:nvPicPr>
          <p:cNvPr id="392" name="Google Shape;392;p46"/>
          <p:cNvPicPr preferRelativeResize="0"/>
          <p:nvPr/>
        </p:nvPicPr>
        <p:blipFill>
          <a:blip r:embed="rId4">
            <a:alphaModFix/>
          </a:blip>
          <a:stretch>
            <a:fillRect/>
          </a:stretch>
        </p:blipFill>
        <p:spPr>
          <a:xfrm>
            <a:off x="5233925" y="2089613"/>
            <a:ext cx="3025508" cy="2365675"/>
          </a:xfrm>
          <a:prstGeom prst="rect">
            <a:avLst/>
          </a:prstGeom>
          <a:noFill/>
          <a:ln>
            <a:noFill/>
          </a:ln>
        </p:spPr>
      </p:pic>
      <p:sp>
        <p:nvSpPr>
          <p:cNvPr id="393" name="Google Shape;393;p46"/>
          <p:cNvSpPr txBox="1"/>
          <p:nvPr/>
        </p:nvSpPr>
        <p:spPr>
          <a:xfrm>
            <a:off x="708355" y="1720325"/>
            <a:ext cx="162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latin typeface="Gill Sans"/>
                <a:ea typeface="Gill Sans"/>
                <a:cs typeface="Gill Sans"/>
                <a:sym typeface="Gill Sans"/>
              </a:rPr>
              <a:t>Degree Centrality</a:t>
            </a:r>
            <a:endParaRPr sz="1200">
              <a:latin typeface="Gill Sans"/>
              <a:ea typeface="Gill Sans"/>
              <a:cs typeface="Gill Sans"/>
              <a:sym typeface="Gill Sans"/>
            </a:endParaRPr>
          </a:p>
        </p:txBody>
      </p:sp>
      <p:sp>
        <p:nvSpPr>
          <p:cNvPr id="394" name="Google Shape;394;p46"/>
          <p:cNvSpPr txBox="1"/>
          <p:nvPr/>
        </p:nvSpPr>
        <p:spPr>
          <a:xfrm>
            <a:off x="4572005" y="1720325"/>
            <a:ext cx="162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200">
                <a:latin typeface="Gill Sans"/>
                <a:ea typeface="Gill Sans"/>
                <a:cs typeface="Gill Sans"/>
                <a:sym typeface="Gill Sans"/>
              </a:rPr>
              <a:t>Eigenvector</a:t>
            </a:r>
            <a:r>
              <a:rPr lang="pt-PT" sz="1200">
                <a:latin typeface="Gill Sans"/>
                <a:ea typeface="Gill Sans"/>
                <a:cs typeface="Gill Sans"/>
                <a:sym typeface="Gill Sans"/>
              </a:rPr>
              <a:t> Centrality</a:t>
            </a:r>
            <a:endParaRPr sz="1200">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781050" y="426250"/>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140"/>
              <a:t>Social Network Analysis: </a:t>
            </a:r>
            <a:r>
              <a:rPr lang="pt-PT" sz="3140"/>
              <a:t>Link Analysis</a:t>
            </a:r>
            <a:endParaRPr sz="3040"/>
          </a:p>
        </p:txBody>
      </p:sp>
      <p:sp>
        <p:nvSpPr>
          <p:cNvPr id="400" name="Google Shape;400;p47"/>
          <p:cNvSpPr txBox="1"/>
          <p:nvPr/>
        </p:nvSpPr>
        <p:spPr>
          <a:xfrm>
            <a:off x="871550" y="1250150"/>
            <a:ext cx="20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a:latin typeface="Gill Sans"/>
                <a:ea typeface="Gill Sans"/>
                <a:cs typeface="Gill Sans"/>
                <a:sym typeface="Gill Sans"/>
              </a:rPr>
              <a:t>HITS vs PageRank</a:t>
            </a:r>
            <a:endParaRPr b="1">
              <a:latin typeface="Gill Sans"/>
              <a:ea typeface="Gill Sans"/>
              <a:cs typeface="Gill Sans"/>
              <a:sym typeface="Gill Sans"/>
            </a:endParaRPr>
          </a:p>
        </p:txBody>
      </p:sp>
      <p:sp>
        <p:nvSpPr>
          <p:cNvPr id="401" name="Google Shape;401;p47"/>
          <p:cNvSpPr txBox="1"/>
          <p:nvPr/>
        </p:nvSpPr>
        <p:spPr>
          <a:xfrm>
            <a:off x="871550" y="1614650"/>
            <a:ext cx="7179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For this specific graph, we decided to only use Page Rank since HITS does not consider edge’s weight.</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To do it we did the following implementation:</a:t>
            </a:r>
            <a:endParaRPr>
              <a:latin typeface="Gill Sans"/>
              <a:ea typeface="Gill Sans"/>
              <a:cs typeface="Gill Sans"/>
              <a:sym typeface="Gill Sans"/>
            </a:endParaRPr>
          </a:p>
        </p:txBody>
      </p:sp>
      <p:sp>
        <p:nvSpPr>
          <p:cNvPr id="402" name="Google Shape;402;p47"/>
          <p:cNvSpPr txBox="1"/>
          <p:nvPr/>
        </p:nvSpPr>
        <p:spPr>
          <a:xfrm>
            <a:off x="414350" y="2445950"/>
            <a:ext cx="5986500" cy="27906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Gill Sans"/>
              <a:buChar char="-"/>
            </a:pPr>
            <a:r>
              <a:rPr lang="pt-PT" sz="1100">
                <a:latin typeface="Gill Sans"/>
                <a:ea typeface="Gill Sans"/>
                <a:cs typeface="Gill Sans"/>
                <a:sym typeface="Gill Sans"/>
              </a:rPr>
              <a:t>Create an adjacent matrix </a:t>
            </a:r>
            <a:r>
              <a:rPr lang="pt-PT" sz="1100">
                <a:solidFill>
                  <a:srgbClr val="111111"/>
                </a:solidFill>
                <a:latin typeface="Gill Sans"/>
                <a:ea typeface="Gill Sans"/>
                <a:cs typeface="Gill Sans"/>
                <a:sym typeface="Gill Sans"/>
              </a:rPr>
              <a:t>represents the connections </a:t>
            </a:r>
            <a:r>
              <a:rPr lang="pt-PT" sz="1100">
                <a:solidFill>
                  <a:schemeClr val="dk1"/>
                </a:solidFill>
                <a:latin typeface="Gill Sans"/>
                <a:ea typeface="Gill Sans"/>
                <a:cs typeface="Gill Sans"/>
                <a:sym typeface="Gill Sans"/>
              </a:rPr>
              <a:t>between nodes in the graph, where </a:t>
            </a:r>
            <a:r>
              <a:rPr b="1" lang="pt-PT" sz="1100">
                <a:solidFill>
                  <a:schemeClr val="dk1"/>
                </a:solidFill>
                <a:latin typeface="Gill Sans"/>
                <a:ea typeface="Gill Sans"/>
                <a:cs typeface="Gill Sans"/>
                <a:sym typeface="Gill Sans"/>
              </a:rPr>
              <a:t>A[i,j]</a:t>
            </a:r>
            <a:r>
              <a:rPr lang="pt-PT" sz="1100">
                <a:solidFill>
                  <a:schemeClr val="dk1"/>
                </a:solidFill>
                <a:latin typeface="Gill Sans"/>
                <a:ea typeface="Gill Sans"/>
                <a:cs typeface="Gill Sans"/>
                <a:sym typeface="Gill Sans"/>
              </a:rPr>
              <a:t> is the </a:t>
            </a:r>
            <a:r>
              <a:rPr b="1" lang="pt-PT" sz="1100">
                <a:solidFill>
                  <a:schemeClr val="dk1"/>
                </a:solidFill>
                <a:latin typeface="Gill Sans"/>
                <a:ea typeface="Gill Sans"/>
                <a:cs typeface="Gill Sans"/>
                <a:sym typeface="Gill Sans"/>
              </a:rPr>
              <a:t>weight</a:t>
            </a:r>
            <a:r>
              <a:rPr lang="pt-PT" sz="1100">
                <a:solidFill>
                  <a:schemeClr val="dk1"/>
                </a:solidFill>
                <a:latin typeface="Gill Sans"/>
                <a:ea typeface="Gill Sans"/>
                <a:cs typeface="Gill Sans"/>
                <a:sym typeface="Gill Sans"/>
              </a:rPr>
              <a:t> of the edge from node i to node j and </a:t>
            </a:r>
            <a:r>
              <a:rPr b="1" lang="pt-PT" sz="1100">
                <a:solidFill>
                  <a:schemeClr val="dk1"/>
                </a:solidFill>
                <a:latin typeface="Gill Sans"/>
                <a:ea typeface="Gill Sans"/>
                <a:cs typeface="Gill Sans"/>
                <a:sym typeface="Gill Sans"/>
              </a:rPr>
              <a:t>P[i,j]</a:t>
            </a:r>
            <a:r>
              <a:rPr lang="pt-PT" sz="1100">
                <a:solidFill>
                  <a:schemeClr val="dk1"/>
                </a:solidFill>
                <a:latin typeface="Gill Sans"/>
                <a:ea typeface="Gill Sans"/>
                <a:cs typeface="Gill Sans"/>
                <a:sym typeface="Gill Sans"/>
              </a:rPr>
              <a:t> represents the </a:t>
            </a:r>
            <a:r>
              <a:rPr b="1" lang="pt-PT" sz="1100">
                <a:solidFill>
                  <a:schemeClr val="dk1"/>
                </a:solidFill>
                <a:latin typeface="Gill Sans"/>
                <a:ea typeface="Gill Sans"/>
                <a:cs typeface="Gill Sans"/>
                <a:sym typeface="Gill Sans"/>
              </a:rPr>
              <a:t>probability</a:t>
            </a:r>
            <a:r>
              <a:rPr lang="pt-PT" sz="1100">
                <a:solidFill>
                  <a:schemeClr val="dk1"/>
                </a:solidFill>
                <a:latin typeface="Gill Sans"/>
                <a:ea typeface="Gill Sans"/>
                <a:cs typeface="Gill Sans"/>
                <a:sym typeface="Gill Sans"/>
              </a:rPr>
              <a:t> of transitioning from user i to business j based on the star rating of their review</a:t>
            </a:r>
            <a:endParaRPr sz="1100">
              <a:solidFill>
                <a:schemeClr val="dk1"/>
              </a:solidFill>
              <a:latin typeface="Gill Sans"/>
              <a:ea typeface="Gill Sans"/>
              <a:cs typeface="Gill Sans"/>
              <a:sym typeface="Gill Sans"/>
            </a:endParaRPr>
          </a:p>
          <a:p>
            <a:pPr indent="-298450" lvl="0" marL="457200" rtl="0" algn="just">
              <a:spcBef>
                <a:spcPts val="0"/>
              </a:spcBef>
              <a:spcAft>
                <a:spcPts val="0"/>
              </a:spcAft>
              <a:buClr>
                <a:schemeClr val="dk1"/>
              </a:buClr>
              <a:buSzPts val="1100"/>
              <a:buFont typeface="Gill Sans"/>
              <a:buChar char="-"/>
            </a:pPr>
            <a:r>
              <a:rPr lang="pt-PT" sz="1100">
                <a:solidFill>
                  <a:schemeClr val="dk1"/>
                </a:solidFill>
                <a:latin typeface="Gill Sans"/>
                <a:ea typeface="Gill Sans"/>
                <a:cs typeface="Gill Sans"/>
                <a:sym typeface="Gill Sans"/>
              </a:rPr>
              <a:t>Set </a:t>
            </a:r>
            <a:r>
              <a:rPr b="1" lang="pt-PT" sz="1100">
                <a:solidFill>
                  <a:schemeClr val="dk1"/>
                </a:solidFill>
                <a:latin typeface="Gill Sans"/>
                <a:ea typeface="Gill Sans"/>
                <a:cs typeface="Gill Sans"/>
                <a:sym typeface="Gill Sans"/>
              </a:rPr>
              <a:t>damping factor to 0.85</a:t>
            </a:r>
            <a:r>
              <a:rPr lang="pt-PT" sz="1100">
                <a:solidFill>
                  <a:schemeClr val="dk1"/>
                </a:solidFill>
                <a:latin typeface="Gill Sans"/>
                <a:ea typeface="Gill Sans"/>
                <a:cs typeface="Gill Sans"/>
                <a:sym typeface="Gill Sans"/>
              </a:rPr>
              <a:t> based on empirical evidence on large datasets. (parameter that controls the relative importance of the transition probabilities in the calculation of the PageRank scores)</a:t>
            </a:r>
            <a:endParaRPr sz="1100">
              <a:solidFill>
                <a:schemeClr val="dk1"/>
              </a:solidFill>
              <a:latin typeface="Gill Sans"/>
              <a:ea typeface="Gill Sans"/>
              <a:cs typeface="Gill Sans"/>
              <a:sym typeface="Gill Sans"/>
            </a:endParaRPr>
          </a:p>
          <a:p>
            <a:pPr indent="-298450" lvl="0" marL="457200" rtl="0" algn="just">
              <a:spcBef>
                <a:spcPts val="0"/>
              </a:spcBef>
              <a:spcAft>
                <a:spcPts val="0"/>
              </a:spcAft>
              <a:buClr>
                <a:schemeClr val="dk1"/>
              </a:buClr>
              <a:buSzPts val="1100"/>
              <a:buFont typeface="Gill Sans"/>
              <a:buChar char="-"/>
            </a:pPr>
            <a:r>
              <a:rPr lang="pt-PT" sz="1100">
                <a:solidFill>
                  <a:schemeClr val="dk1"/>
                </a:solidFill>
                <a:latin typeface="Gill Sans"/>
                <a:ea typeface="Gill Sans"/>
                <a:cs typeface="Gill Sans"/>
                <a:sym typeface="Gill Sans"/>
              </a:rPr>
              <a:t>A rank vector r is initialized with all elements equal to </a:t>
            </a:r>
            <a:r>
              <a:rPr b="1" lang="pt-PT" sz="1100">
                <a:solidFill>
                  <a:schemeClr val="dk1"/>
                </a:solidFill>
                <a:latin typeface="Gill Sans"/>
                <a:ea typeface="Gill Sans"/>
                <a:cs typeface="Gill Sans"/>
                <a:sym typeface="Gill Sans"/>
              </a:rPr>
              <a:t>1/n</a:t>
            </a:r>
            <a:r>
              <a:rPr lang="pt-PT" sz="1100">
                <a:solidFill>
                  <a:schemeClr val="dk1"/>
                </a:solidFill>
                <a:latin typeface="Gill Sans"/>
                <a:ea typeface="Gill Sans"/>
                <a:cs typeface="Gill Sans"/>
                <a:sym typeface="Gill Sans"/>
              </a:rPr>
              <a:t>, where n is the number of nodes in the graph. Represents the initial importance scores of all nodes updated iteratively using a formula that represents a weighted combination of two factors: the first term </a:t>
            </a:r>
            <a:r>
              <a:rPr b="1" lang="pt-PT" sz="1100">
                <a:solidFill>
                  <a:schemeClr val="dk1"/>
                </a:solidFill>
                <a:latin typeface="Gill Sans"/>
                <a:ea typeface="Gill Sans"/>
                <a:cs typeface="Gill Sans"/>
                <a:sym typeface="Gill Sans"/>
              </a:rPr>
              <a:t>(d * P.T @ r)</a:t>
            </a:r>
            <a:r>
              <a:rPr lang="pt-PT" sz="1100">
                <a:solidFill>
                  <a:schemeClr val="dk1"/>
                </a:solidFill>
                <a:latin typeface="Gill Sans"/>
                <a:ea typeface="Gill Sans"/>
                <a:cs typeface="Gill Sans"/>
                <a:sym typeface="Gill Sans"/>
              </a:rPr>
              <a:t> represents the </a:t>
            </a:r>
            <a:r>
              <a:rPr b="1" lang="pt-PT" sz="1100">
                <a:solidFill>
                  <a:schemeClr val="dk1"/>
                </a:solidFill>
                <a:latin typeface="Gill Sans"/>
                <a:ea typeface="Gill Sans"/>
                <a:cs typeface="Gill Sans"/>
                <a:sym typeface="Gill Sans"/>
              </a:rPr>
              <a:t>importance scores propagated from neighboring nodes through the edges</a:t>
            </a:r>
            <a:r>
              <a:rPr lang="pt-PT" sz="1100">
                <a:solidFill>
                  <a:schemeClr val="dk1"/>
                </a:solidFill>
                <a:latin typeface="Gill Sans"/>
                <a:ea typeface="Gill Sans"/>
                <a:cs typeface="Gill Sans"/>
                <a:sym typeface="Gill Sans"/>
              </a:rPr>
              <a:t> of the graph, while the second term </a:t>
            </a:r>
            <a:r>
              <a:rPr b="1" lang="pt-PT" sz="1100">
                <a:solidFill>
                  <a:schemeClr val="dk1"/>
                </a:solidFill>
                <a:latin typeface="Gill Sans"/>
                <a:ea typeface="Gill Sans"/>
                <a:cs typeface="Gill Sans"/>
                <a:sym typeface="Gill Sans"/>
              </a:rPr>
              <a:t>((1 - d) / n)</a:t>
            </a:r>
            <a:r>
              <a:rPr lang="pt-PT" sz="1100">
                <a:solidFill>
                  <a:schemeClr val="dk1"/>
                </a:solidFill>
                <a:latin typeface="Gill Sans"/>
                <a:ea typeface="Gill Sans"/>
                <a:cs typeface="Gill Sans"/>
                <a:sym typeface="Gill Sans"/>
              </a:rPr>
              <a:t> represents a </a:t>
            </a:r>
            <a:r>
              <a:rPr b="1" lang="pt-PT" sz="1100">
                <a:solidFill>
                  <a:schemeClr val="dk1"/>
                </a:solidFill>
                <a:latin typeface="Gill Sans"/>
                <a:ea typeface="Gill Sans"/>
                <a:cs typeface="Gill Sans"/>
                <a:sym typeface="Gill Sans"/>
              </a:rPr>
              <a:t>random jump to any node</a:t>
            </a:r>
            <a:r>
              <a:rPr lang="pt-PT" sz="1100">
                <a:solidFill>
                  <a:schemeClr val="dk1"/>
                </a:solidFill>
                <a:latin typeface="Gill Sans"/>
                <a:ea typeface="Gill Sans"/>
                <a:cs typeface="Gill Sans"/>
                <a:sym typeface="Gill Sans"/>
              </a:rPr>
              <a:t> in the graph with equal probability.</a:t>
            </a:r>
            <a:endParaRPr sz="1100">
              <a:solidFill>
                <a:schemeClr val="dk1"/>
              </a:solidFill>
              <a:latin typeface="Gill Sans"/>
              <a:ea typeface="Gill Sans"/>
              <a:cs typeface="Gill Sans"/>
              <a:sym typeface="Gill Sans"/>
            </a:endParaRPr>
          </a:p>
          <a:p>
            <a:pPr indent="-298450" lvl="0" marL="457200" rtl="0" algn="l">
              <a:lnSpc>
                <a:spcPct val="115000"/>
              </a:lnSpc>
              <a:spcBef>
                <a:spcPts val="0"/>
              </a:spcBef>
              <a:spcAft>
                <a:spcPts val="0"/>
              </a:spcAft>
              <a:buClr>
                <a:schemeClr val="dk1"/>
              </a:buClr>
              <a:buSzPts val="1100"/>
              <a:buFont typeface="Gill Sans"/>
              <a:buChar char="-"/>
            </a:pPr>
            <a:r>
              <a:rPr lang="pt-PT" sz="1100">
                <a:solidFill>
                  <a:schemeClr val="dk1"/>
                </a:solidFill>
                <a:latin typeface="Gill Sans"/>
                <a:ea typeface="Gill Sans"/>
                <a:cs typeface="Gill Sans"/>
                <a:sym typeface="Gill Sans"/>
              </a:rPr>
              <a:t>Finally, a dictionary is created to store the </a:t>
            </a:r>
            <a:r>
              <a:rPr b="1" lang="pt-PT" sz="1100">
                <a:solidFill>
                  <a:schemeClr val="dk1"/>
                </a:solidFill>
                <a:latin typeface="Gill Sans"/>
                <a:ea typeface="Gill Sans"/>
                <a:cs typeface="Gill Sans"/>
                <a:sym typeface="Gill Sans"/>
              </a:rPr>
              <a:t>final importance scores of all nodes</a:t>
            </a:r>
            <a:r>
              <a:rPr lang="pt-PT" sz="1100">
                <a:solidFill>
                  <a:schemeClr val="dk1"/>
                </a:solidFill>
                <a:latin typeface="Gill Sans"/>
                <a:ea typeface="Gill Sans"/>
                <a:cs typeface="Gill Sans"/>
                <a:sym typeface="Gill Sans"/>
              </a:rPr>
              <a:t>, where the keys are node labels and values are their corresponding importance scores.</a:t>
            </a:r>
            <a:endParaRPr sz="1100">
              <a:solidFill>
                <a:schemeClr val="dk1"/>
              </a:solidFill>
              <a:latin typeface="Gill Sans"/>
              <a:ea typeface="Gill Sans"/>
              <a:cs typeface="Gill Sans"/>
              <a:sym typeface="Gill Sans"/>
            </a:endParaRPr>
          </a:p>
          <a:p>
            <a:pPr indent="-304800" lvl="0" marL="457200" rtl="0" algn="just">
              <a:spcBef>
                <a:spcPts val="0"/>
              </a:spcBef>
              <a:spcAft>
                <a:spcPts val="0"/>
              </a:spcAft>
              <a:buClr>
                <a:srgbClr val="111111"/>
              </a:buClr>
              <a:buSzPts val="1200"/>
              <a:buFont typeface="Roboto"/>
              <a:buChar char="-"/>
            </a:pPr>
            <a:r>
              <a:t/>
            </a:r>
            <a:endParaRPr sz="1200">
              <a:solidFill>
                <a:srgbClr val="111111"/>
              </a:solidFill>
              <a:latin typeface="Roboto"/>
              <a:ea typeface="Roboto"/>
              <a:cs typeface="Roboto"/>
              <a:sym typeface="Roboto"/>
            </a:endParaRPr>
          </a:p>
        </p:txBody>
      </p:sp>
      <p:sp>
        <p:nvSpPr>
          <p:cNvPr id="403" name="Google Shape;403;p47"/>
          <p:cNvSpPr txBox="1"/>
          <p:nvPr/>
        </p:nvSpPr>
        <p:spPr>
          <a:xfrm>
            <a:off x="6526050" y="2060200"/>
            <a:ext cx="252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Gill Sans"/>
              <a:ea typeface="Gill Sans"/>
              <a:cs typeface="Gill Sans"/>
              <a:sym typeface="Gill Sans"/>
            </a:endParaRPr>
          </a:p>
        </p:txBody>
      </p:sp>
      <p:sp>
        <p:nvSpPr>
          <p:cNvPr id="404" name="Google Shape;404;p47"/>
          <p:cNvSpPr txBox="1"/>
          <p:nvPr/>
        </p:nvSpPr>
        <p:spPr>
          <a:xfrm>
            <a:off x="6561750" y="2257875"/>
            <a:ext cx="2810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000">
                <a:solidFill>
                  <a:schemeClr val="dk1"/>
                </a:solidFill>
                <a:latin typeface="Gill Sans"/>
                <a:ea typeface="Gill Sans"/>
                <a:cs typeface="Gill Sans"/>
                <a:sym typeface="Gill Sans"/>
              </a:rPr>
              <a:t>n = len(B.nodes())</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A = nx.adjacency_matrix(B).todense()</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P = np.zeros((n,n))</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for i in tqdm(range(n)):</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	for j in range(n):</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    	if A[i,j] &gt; 0:</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rPr lang="pt-PT" sz="1000">
                <a:solidFill>
                  <a:schemeClr val="dk1"/>
                </a:solidFill>
                <a:latin typeface="Gill Sans"/>
                <a:ea typeface="Gill Sans"/>
                <a:cs typeface="Gill Sans"/>
                <a:sym typeface="Gill Sans"/>
              </a:rPr>
              <a:t>        	P[i,j] = A[i,j] / A[i,:].sum()</a:t>
            </a:r>
            <a:endParaRPr sz="10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d = 0.85</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n = len(B.nodes())</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r = np.ones((n,1)) / n</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for i in tqdm(range(100)):</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 r = d * P.T @ r + (1 - d) / n</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pagerank = {}</a:t>
            </a:r>
            <a:endParaRPr sz="10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pt-PT" sz="1000">
                <a:latin typeface="Gill Sans"/>
                <a:ea typeface="Gill Sans"/>
                <a:cs typeface="Gill Sans"/>
                <a:sym typeface="Gill Sans"/>
              </a:rPr>
              <a:t>for i, node in enumerate(B.nodes()):</a:t>
            </a:r>
            <a:endParaRPr sz="1000">
              <a:latin typeface="Gill Sans"/>
              <a:ea typeface="Gill Sans"/>
              <a:cs typeface="Gill Sans"/>
              <a:sym typeface="Gill Sans"/>
            </a:endParaRPr>
          </a:p>
          <a:p>
            <a:pPr indent="0" lvl="0" marL="0" rtl="0" algn="l">
              <a:spcBef>
                <a:spcPts val="0"/>
              </a:spcBef>
              <a:spcAft>
                <a:spcPts val="0"/>
              </a:spcAft>
              <a:buNone/>
            </a:pPr>
            <a:r>
              <a:rPr lang="pt-PT" sz="1000">
                <a:latin typeface="Gill Sans"/>
                <a:ea typeface="Gill Sans"/>
                <a:cs typeface="Gill Sans"/>
                <a:sym typeface="Gill Sans"/>
              </a:rPr>
              <a:t> pagerank[node] = r[i,0]</a:t>
            </a:r>
            <a:endParaRPr sz="1000">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781050" y="183375"/>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140"/>
              <a:t>Social Network Analysis: </a:t>
            </a:r>
            <a:r>
              <a:rPr lang="pt-PT" sz="3140"/>
              <a:t>Link</a:t>
            </a:r>
            <a:r>
              <a:rPr lang="pt-PT" sz="3140"/>
              <a:t> Analysis</a:t>
            </a:r>
            <a:endParaRPr sz="3040"/>
          </a:p>
        </p:txBody>
      </p:sp>
      <p:sp>
        <p:nvSpPr>
          <p:cNvPr id="410" name="Google Shape;410;p48"/>
          <p:cNvSpPr txBox="1"/>
          <p:nvPr/>
        </p:nvSpPr>
        <p:spPr>
          <a:xfrm>
            <a:off x="864400" y="1007250"/>
            <a:ext cx="20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a:latin typeface="Gill Sans"/>
                <a:ea typeface="Gill Sans"/>
                <a:cs typeface="Gill Sans"/>
                <a:sym typeface="Gill Sans"/>
              </a:rPr>
              <a:t>P</a:t>
            </a:r>
            <a:r>
              <a:rPr b="1" lang="pt-PT">
                <a:latin typeface="Gill Sans"/>
                <a:ea typeface="Gill Sans"/>
                <a:cs typeface="Gill Sans"/>
                <a:sym typeface="Gill Sans"/>
              </a:rPr>
              <a:t>ageRank Results</a:t>
            </a:r>
            <a:endParaRPr b="1">
              <a:latin typeface="Gill Sans"/>
              <a:ea typeface="Gill Sans"/>
              <a:cs typeface="Gill Sans"/>
              <a:sym typeface="Gill Sans"/>
            </a:endParaRPr>
          </a:p>
        </p:txBody>
      </p:sp>
      <p:sp>
        <p:nvSpPr>
          <p:cNvPr id="411" name="Google Shape;411;p48"/>
          <p:cNvSpPr txBox="1"/>
          <p:nvPr/>
        </p:nvSpPr>
        <p:spPr>
          <a:xfrm>
            <a:off x="781050" y="1356900"/>
            <a:ext cx="7905900" cy="3786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Gill Sans"/>
              <a:buChar char="-"/>
            </a:pPr>
            <a:r>
              <a:rPr lang="pt-PT" sz="1300">
                <a:latin typeface="Gill Sans"/>
                <a:ea typeface="Gill Sans"/>
                <a:cs typeface="Gill Sans"/>
                <a:sym typeface="Gill Sans"/>
              </a:rPr>
              <a:t>With the </a:t>
            </a:r>
            <a:r>
              <a:rPr lang="pt-PT" sz="1300">
                <a:latin typeface="Gill Sans"/>
                <a:ea typeface="Gill Sans"/>
                <a:cs typeface="Gill Sans"/>
                <a:sym typeface="Gill Sans"/>
              </a:rPr>
              <a:t>results</a:t>
            </a:r>
            <a:r>
              <a:rPr lang="pt-PT" sz="1300">
                <a:latin typeface="Gill Sans"/>
                <a:ea typeface="Gill Sans"/>
                <a:cs typeface="Gill Sans"/>
                <a:sym typeface="Gill Sans"/>
              </a:rPr>
              <a:t> of the PageRank algorithm we created a very simple recommender system to test the results, where we choose a user and recommend 5 businesses</a:t>
            </a:r>
            <a:endParaRPr sz="1300">
              <a:latin typeface="Gill Sans"/>
              <a:ea typeface="Gill Sans"/>
              <a:cs typeface="Gill Sans"/>
              <a:sym typeface="Gill Sans"/>
            </a:endParaRPr>
          </a:p>
          <a:p>
            <a:pPr indent="-311150" lvl="0" marL="457200" rtl="0" algn="l">
              <a:spcBef>
                <a:spcPts val="0"/>
              </a:spcBef>
              <a:spcAft>
                <a:spcPts val="0"/>
              </a:spcAft>
              <a:buSzPts val="1300"/>
              <a:buFont typeface="Gill Sans"/>
              <a:buChar char="-"/>
            </a:pPr>
            <a:r>
              <a:rPr lang="pt-PT" sz="1300">
                <a:latin typeface="Gill Sans"/>
                <a:ea typeface="Gill Sans"/>
                <a:cs typeface="Gill Sans"/>
                <a:sym typeface="Gill Sans"/>
              </a:rPr>
              <a:t>This recommender system implements a simple</a:t>
            </a:r>
            <a:r>
              <a:rPr b="1" lang="pt-PT" sz="1300">
                <a:latin typeface="Gill Sans"/>
                <a:ea typeface="Gill Sans"/>
                <a:cs typeface="Gill Sans"/>
                <a:sym typeface="Gill Sans"/>
              </a:rPr>
              <a:t> user-based collaborative filtering algorithm</a:t>
            </a:r>
            <a:r>
              <a:rPr lang="pt-PT" sz="1300">
                <a:latin typeface="Gill Sans"/>
                <a:ea typeface="Gill Sans"/>
                <a:cs typeface="Gill Sans"/>
                <a:sym typeface="Gill Sans"/>
              </a:rPr>
              <a:t> that recommends items (businesses) to a target user based on the review history of similar users. It calculates the cosine similarity between users based on their review history and recommends items that have been highly-rated by similar users.</a:t>
            </a:r>
            <a:endParaRPr sz="1300">
              <a:latin typeface="Gill Sans"/>
              <a:ea typeface="Gill Sans"/>
              <a:cs typeface="Gill Sans"/>
              <a:sym typeface="Gill Sans"/>
            </a:endParaRPr>
          </a:p>
          <a:p>
            <a:pPr indent="0" lvl="0" marL="457200" rtl="0" algn="l">
              <a:spcBef>
                <a:spcPts val="0"/>
              </a:spcBef>
              <a:spcAft>
                <a:spcPts val="0"/>
              </a:spcAft>
              <a:buNone/>
            </a:pPr>
            <a:r>
              <a:t/>
            </a:r>
            <a:endParaRPr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Recommendations for Rebecca (id: Pp4doAlCjxOxemlkTc7ERQ):</a:t>
            </a:r>
            <a:endParaRPr b="1"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1. Fido</a:t>
            </a:r>
            <a:endParaRPr b="1" sz="1300">
              <a:latin typeface="Gill Sans"/>
              <a:ea typeface="Gill Sans"/>
              <a:cs typeface="Gill Sans"/>
              <a:sym typeface="Gill Sans"/>
            </a:endParaRPr>
          </a:p>
          <a:p>
            <a:pPr indent="0" lvl="0" marL="457200" rtl="0" algn="l">
              <a:spcBef>
                <a:spcPts val="0"/>
              </a:spcBef>
              <a:spcAft>
                <a:spcPts val="0"/>
              </a:spcAft>
              <a:buNone/>
            </a:pPr>
            <a:r>
              <a:rPr lang="pt-PT" sz="1300">
                <a:latin typeface="Gill Sans"/>
                <a:ea typeface="Gill Sans"/>
                <a:cs typeface="Gill Sans"/>
                <a:sym typeface="Gill Sans"/>
              </a:rPr>
              <a:t>Categories: Food</a:t>
            </a:r>
            <a:endParaRPr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2. Monell's Dining &amp; Catering</a:t>
            </a:r>
            <a:endParaRPr b="1" sz="1300">
              <a:latin typeface="Gill Sans"/>
              <a:ea typeface="Gill Sans"/>
              <a:cs typeface="Gill Sans"/>
              <a:sym typeface="Gill Sans"/>
            </a:endParaRPr>
          </a:p>
          <a:p>
            <a:pPr indent="0" lvl="0" marL="457200" rtl="0" algn="l">
              <a:spcBef>
                <a:spcPts val="0"/>
              </a:spcBef>
              <a:spcAft>
                <a:spcPts val="0"/>
              </a:spcAft>
              <a:buNone/>
            </a:pPr>
            <a:r>
              <a:rPr lang="pt-PT" sz="1300">
                <a:latin typeface="Gill Sans"/>
                <a:ea typeface="Gill Sans"/>
                <a:cs typeface="Gill Sans"/>
                <a:sym typeface="Gill Sans"/>
              </a:rPr>
              <a:t>Categories: Food</a:t>
            </a:r>
            <a:endParaRPr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3. Pangaea</a:t>
            </a:r>
            <a:endParaRPr b="1" sz="1300">
              <a:latin typeface="Gill Sans"/>
              <a:ea typeface="Gill Sans"/>
              <a:cs typeface="Gill Sans"/>
              <a:sym typeface="Gill Sans"/>
            </a:endParaRPr>
          </a:p>
          <a:p>
            <a:pPr indent="0" lvl="0" marL="457200" rtl="0" algn="l">
              <a:spcBef>
                <a:spcPts val="0"/>
              </a:spcBef>
              <a:spcAft>
                <a:spcPts val="0"/>
              </a:spcAft>
              <a:buNone/>
            </a:pPr>
            <a:r>
              <a:rPr lang="pt-PT" sz="1300">
                <a:latin typeface="Gill Sans"/>
                <a:ea typeface="Gill Sans"/>
                <a:cs typeface="Gill Sans"/>
                <a:sym typeface="Gill Sans"/>
              </a:rPr>
              <a:t>Categories: Fashion</a:t>
            </a:r>
            <a:endParaRPr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4. Loveless Cafe</a:t>
            </a:r>
            <a:endParaRPr b="1" sz="1300">
              <a:latin typeface="Gill Sans"/>
              <a:ea typeface="Gill Sans"/>
              <a:cs typeface="Gill Sans"/>
              <a:sym typeface="Gill Sans"/>
            </a:endParaRPr>
          </a:p>
          <a:p>
            <a:pPr indent="0" lvl="0" marL="457200" rtl="0" algn="l">
              <a:spcBef>
                <a:spcPts val="0"/>
              </a:spcBef>
              <a:spcAft>
                <a:spcPts val="0"/>
              </a:spcAft>
              <a:buNone/>
            </a:pPr>
            <a:r>
              <a:rPr lang="pt-PT" sz="1300">
                <a:latin typeface="Gill Sans"/>
                <a:ea typeface="Gill Sans"/>
                <a:cs typeface="Gill Sans"/>
                <a:sym typeface="Gill Sans"/>
              </a:rPr>
              <a:t>Categories: Food</a:t>
            </a:r>
            <a:endParaRPr sz="1300">
              <a:latin typeface="Gill Sans"/>
              <a:ea typeface="Gill Sans"/>
              <a:cs typeface="Gill Sans"/>
              <a:sym typeface="Gill Sans"/>
            </a:endParaRPr>
          </a:p>
          <a:p>
            <a:pPr indent="0" lvl="0" marL="457200" rtl="0" algn="l">
              <a:spcBef>
                <a:spcPts val="0"/>
              </a:spcBef>
              <a:spcAft>
                <a:spcPts val="0"/>
              </a:spcAft>
              <a:buNone/>
            </a:pPr>
            <a:r>
              <a:rPr b="1" lang="pt-PT" sz="1300">
                <a:latin typeface="Gill Sans"/>
                <a:ea typeface="Gill Sans"/>
                <a:cs typeface="Gill Sans"/>
                <a:sym typeface="Gill Sans"/>
              </a:rPr>
              <a:t>5. Nashville International Airport - BNA</a:t>
            </a:r>
            <a:endParaRPr b="1" sz="1300">
              <a:latin typeface="Gill Sans"/>
              <a:ea typeface="Gill Sans"/>
              <a:cs typeface="Gill Sans"/>
              <a:sym typeface="Gill Sans"/>
            </a:endParaRPr>
          </a:p>
          <a:p>
            <a:pPr indent="0" lvl="0" marL="457200" rtl="0" algn="l">
              <a:spcBef>
                <a:spcPts val="0"/>
              </a:spcBef>
              <a:spcAft>
                <a:spcPts val="0"/>
              </a:spcAft>
              <a:buNone/>
            </a:pPr>
            <a:r>
              <a:rPr lang="pt-PT" sz="1300">
                <a:latin typeface="Gill Sans"/>
                <a:ea typeface="Gill Sans"/>
                <a:cs typeface="Gill Sans"/>
                <a:sym typeface="Gill Sans"/>
              </a:rPr>
              <a:t>Categories: Hotels &amp; Travel</a:t>
            </a:r>
            <a:endParaRPr sz="1300">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788200" y="104775"/>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040"/>
              <a:t>Social Network Analysis: </a:t>
            </a:r>
            <a:r>
              <a:rPr lang="pt-PT" sz="3040"/>
              <a:t>Community Detection</a:t>
            </a:r>
            <a:endParaRPr sz="2940"/>
          </a:p>
        </p:txBody>
      </p:sp>
      <p:sp>
        <p:nvSpPr>
          <p:cNvPr id="417" name="Google Shape;417;p49"/>
          <p:cNvSpPr txBox="1"/>
          <p:nvPr/>
        </p:nvSpPr>
        <p:spPr>
          <a:xfrm>
            <a:off x="1000125" y="884650"/>
            <a:ext cx="6500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In this section we use 2 algorithms of </a:t>
            </a:r>
            <a:r>
              <a:rPr lang="pt-PT">
                <a:latin typeface="Gill Sans"/>
                <a:ea typeface="Gill Sans"/>
                <a:cs typeface="Gill Sans"/>
                <a:sym typeface="Gill Sans"/>
              </a:rPr>
              <a:t>community</a:t>
            </a:r>
            <a:r>
              <a:rPr lang="pt-PT">
                <a:latin typeface="Gill Sans"/>
                <a:ea typeface="Gill Sans"/>
                <a:cs typeface="Gill Sans"/>
                <a:sym typeface="Gill Sans"/>
              </a:rPr>
              <a:t> detection Greedy Modularity and Label Propagation, which retrieve 64 and 778 communities, respectively.</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Calculated metrics </a:t>
            </a:r>
            <a:r>
              <a:rPr b="1" lang="pt-PT">
                <a:latin typeface="Gill Sans"/>
                <a:ea typeface="Gill Sans"/>
                <a:cs typeface="Gill Sans"/>
                <a:sym typeface="Gill Sans"/>
              </a:rPr>
              <a:t>Modularity</a:t>
            </a:r>
            <a:r>
              <a:rPr lang="pt-PT">
                <a:latin typeface="Gill Sans"/>
                <a:ea typeface="Gill Sans"/>
                <a:cs typeface="Gill Sans"/>
                <a:sym typeface="Gill Sans"/>
              </a:rPr>
              <a:t> that measures the strength of the division of a network into communities and </a:t>
            </a:r>
            <a:r>
              <a:rPr b="1" lang="pt-PT">
                <a:latin typeface="Gill Sans"/>
                <a:ea typeface="Gill Sans"/>
                <a:cs typeface="Gill Sans"/>
                <a:sym typeface="Gill Sans"/>
              </a:rPr>
              <a:t>Conductance</a:t>
            </a:r>
            <a:r>
              <a:rPr lang="pt-PT">
                <a:latin typeface="Gill Sans"/>
                <a:ea typeface="Gill Sans"/>
                <a:cs typeface="Gill Sans"/>
                <a:sym typeface="Gill Sans"/>
              </a:rPr>
              <a:t> </a:t>
            </a:r>
            <a:r>
              <a:rPr lang="pt-PT">
                <a:solidFill>
                  <a:schemeClr val="dk1"/>
                </a:solidFill>
                <a:latin typeface="Gill Sans"/>
                <a:ea typeface="Gill Sans"/>
                <a:cs typeface="Gill Sans"/>
                <a:sym typeface="Gill Sans"/>
              </a:rPr>
              <a:t>that </a:t>
            </a:r>
            <a:r>
              <a:rPr lang="pt-PT">
                <a:latin typeface="Gill Sans"/>
                <a:ea typeface="Gill Sans"/>
                <a:cs typeface="Gill Sans"/>
                <a:sym typeface="Gill Sans"/>
              </a:rPr>
              <a:t>measures the fraction of total edge volume that points outside the community.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Use communities in recommender system</a:t>
            </a:r>
            <a:endParaRPr>
              <a:latin typeface="Gill Sans"/>
              <a:ea typeface="Gill Sans"/>
              <a:cs typeface="Gill Sans"/>
              <a:sym typeface="Gill Sans"/>
            </a:endParaRPr>
          </a:p>
        </p:txBody>
      </p:sp>
      <p:pic>
        <p:nvPicPr>
          <p:cNvPr id="418" name="Google Shape;418;p49"/>
          <p:cNvPicPr preferRelativeResize="0"/>
          <p:nvPr/>
        </p:nvPicPr>
        <p:blipFill rotWithShape="1">
          <a:blip r:embed="rId3">
            <a:alphaModFix/>
          </a:blip>
          <a:srcRect b="7722" l="2381" r="0" t="8251"/>
          <a:stretch/>
        </p:blipFill>
        <p:spPr>
          <a:xfrm>
            <a:off x="5611750" y="2243150"/>
            <a:ext cx="3128925" cy="2693200"/>
          </a:xfrm>
          <a:prstGeom prst="rect">
            <a:avLst/>
          </a:prstGeom>
          <a:noFill/>
          <a:ln>
            <a:noFill/>
          </a:ln>
        </p:spPr>
      </p:pic>
      <p:pic>
        <p:nvPicPr>
          <p:cNvPr id="419" name="Google Shape;419;p49"/>
          <p:cNvPicPr preferRelativeResize="0"/>
          <p:nvPr/>
        </p:nvPicPr>
        <p:blipFill rotWithShape="1">
          <a:blip r:embed="rId4">
            <a:alphaModFix/>
          </a:blip>
          <a:srcRect b="6006" l="0" r="0" t="7451"/>
          <a:stretch/>
        </p:blipFill>
        <p:spPr>
          <a:xfrm>
            <a:off x="1273950" y="2305025"/>
            <a:ext cx="3892457" cy="2750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788200" y="104775"/>
            <a:ext cx="8266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b="1" lang="pt-PT" sz="3040"/>
              <a:t>Conclusions</a:t>
            </a:r>
            <a:endParaRPr sz="2940"/>
          </a:p>
        </p:txBody>
      </p:sp>
      <p:sp>
        <p:nvSpPr>
          <p:cNvPr id="425" name="Google Shape;425;p50"/>
          <p:cNvSpPr txBox="1"/>
          <p:nvPr/>
        </p:nvSpPr>
        <p:spPr>
          <a:xfrm>
            <a:off x="1000125" y="884650"/>
            <a:ext cx="6500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In this project we were capable of building a good recommender system framework and test it, analysing the differences between the results of distinct algorithms.</a:t>
            </a:r>
            <a:endParaRPr>
              <a:latin typeface="Gill Sans"/>
              <a:ea typeface="Gill Sans"/>
              <a:cs typeface="Gill Sans"/>
              <a:sym typeface="Gill Sans"/>
            </a:endParaRPr>
          </a:p>
          <a:p>
            <a:pPr indent="0" lvl="0" marL="457200" rtl="0" algn="l">
              <a:spcBef>
                <a:spcPts val="0"/>
              </a:spcBef>
              <a:spcAft>
                <a:spcPts val="0"/>
              </a:spcAft>
              <a:buNone/>
            </a:pPr>
            <a:r>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We also performed a social network analysis, understanding how the data connected to each other.</a:t>
            </a:r>
            <a:endParaRPr>
              <a:latin typeface="Gill Sans"/>
              <a:ea typeface="Gill Sans"/>
              <a:cs typeface="Gill Sans"/>
              <a:sym typeface="Gill Sans"/>
            </a:endParaRPr>
          </a:p>
          <a:p>
            <a:pPr indent="0" lvl="0" marL="457200" rtl="0" algn="l">
              <a:spcBef>
                <a:spcPts val="0"/>
              </a:spcBef>
              <a:spcAft>
                <a:spcPts val="0"/>
              </a:spcAft>
              <a:buNone/>
            </a:pPr>
            <a:r>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Additionally</a:t>
            </a:r>
            <a:r>
              <a:rPr lang="pt-PT">
                <a:latin typeface="Gill Sans"/>
                <a:ea typeface="Gill Sans"/>
                <a:cs typeface="Gill Sans"/>
                <a:sym typeface="Gill Sans"/>
              </a:rPr>
              <a:t>, the social network analysis was merged with the </a:t>
            </a:r>
            <a:r>
              <a:rPr lang="pt-PT">
                <a:latin typeface="Gill Sans"/>
                <a:ea typeface="Gill Sans"/>
                <a:cs typeface="Gill Sans"/>
                <a:sym typeface="Gill Sans"/>
              </a:rPr>
              <a:t>recommender</a:t>
            </a:r>
            <a:r>
              <a:rPr lang="pt-PT">
                <a:latin typeface="Gill Sans"/>
                <a:ea typeface="Gill Sans"/>
                <a:cs typeface="Gill Sans"/>
                <a:sym typeface="Gill Sans"/>
              </a:rPr>
              <a:t> system research, by testing this last one in the </a:t>
            </a:r>
            <a:r>
              <a:rPr lang="pt-PT">
                <a:latin typeface="Gill Sans"/>
                <a:ea typeface="Gill Sans"/>
                <a:cs typeface="Gill Sans"/>
                <a:sym typeface="Gill Sans"/>
              </a:rPr>
              <a:t>communities</a:t>
            </a:r>
            <a:r>
              <a:rPr lang="pt-PT">
                <a:latin typeface="Gill Sans"/>
                <a:ea typeface="Gill Sans"/>
                <a:cs typeface="Gill Sans"/>
                <a:sym typeface="Gill Sans"/>
              </a:rPr>
              <a:t>.</a:t>
            </a:r>
            <a:endParaRPr>
              <a:latin typeface="Gill Sans"/>
              <a:ea typeface="Gill Sans"/>
              <a:cs typeface="Gill Sans"/>
              <a:sym typeface="Gill Sans"/>
            </a:endParaRPr>
          </a:p>
          <a:p>
            <a:pPr indent="0" lvl="0" marL="457200" rtl="0" algn="l">
              <a:spcBef>
                <a:spcPts val="0"/>
              </a:spcBef>
              <a:spcAft>
                <a:spcPts val="0"/>
              </a:spcAft>
              <a:buNone/>
            </a:pPr>
            <a:r>
              <a:t/>
            </a:r>
            <a:endParaRPr>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pt-PT">
                <a:latin typeface="Gill Sans"/>
                <a:ea typeface="Gill Sans"/>
                <a:cs typeface="Gill Sans"/>
                <a:sym typeface="Gill Sans"/>
              </a:rPr>
              <a:t>Finally, it allowed us to investigate and learn more about recommender systems and social network analysis, as well as natural language processing, because we started by trying to extract the ratings by the reviews' text itself.</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cxnSp>
        <p:nvCxnSpPr>
          <p:cNvPr id="430" name="Google Shape;430;p51"/>
          <p:cNvCxnSpPr/>
          <p:nvPr/>
        </p:nvCxnSpPr>
        <p:spPr>
          <a:xfrm>
            <a:off x="536918" y="835538"/>
            <a:ext cx="0" cy="4301700"/>
          </a:xfrm>
          <a:prstGeom prst="straightConnector1">
            <a:avLst/>
          </a:prstGeom>
          <a:noFill/>
          <a:ln cap="sq" cmpd="sng" w="25400">
            <a:solidFill>
              <a:schemeClr val="accent2"/>
            </a:solidFill>
            <a:prstDash val="solid"/>
            <a:bevel/>
            <a:headEnd len="sm" w="sm" type="none"/>
            <a:tailEnd len="sm" w="sm" type="none"/>
          </a:ln>
        </p:spPr>
      </p:cxnSp>
      <p:sp>
        <p:nvSpPr>
          <p:cNvPr id="431" name="Google Shape;431;p51"/>
          <p:cNvSpPr/>
          <p:nvPr/>
        </p:nvSpPr>
        <p:spPr>
          <a:xfrm>
            <a:off x="0" y="0"/>
            <a:ext cx="9144000" cy="5143500"/>
          </a:xfrm>
          <a:prstGeom prst="rect">
            <a:avLst/>
          </a:pr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432" name="Google Shape;432;p51"/>
          <p:cNvSpPr txBox="1"/>
          <p:nvPr>
            <p:ph type="title"/>
          </p:nvPr>
        </p:nvSpPr>
        <p:spPr>
          <a:xfrm>
            <a:off x="1044025" y="1848095"/>
            <a:ext cx="6861000" cy="910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THANK YOU</a:t>
            </a:r>
            <a:endParaRPr b="1" sz="4500">
              <a:solidFill>
                <a:schemeClr val="lt1"/>
              </a:solidFill>
            </a:endParaRPr>
          </a:p>
        </p:txBody>
      </p:sp>
      <p:sp>
        <p:nvSpPr>
          <p:cNvPr id="433" name="Google Shape;433;p51"/>
          <p:cNvSpPr/>
          <p:nvPr/>
        </p:nvSpPr>
        <p:spPr>
          <a:xfrm>
            <a:off x="946402" y="1787308"/>
            <a:ext cx="113652" cy="113652"/>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434" name="Google Shape;434;p51"/>
          <p:cNvSpPr/>
          <p:nvPr/>
        </p:nvSpPr>
        <p:spPr>
          <a:xfrm>
            <a:off x="8043273" y="169910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435" name="Google Shape;435;p51"/>
          <p:cNvSpPr/>
          <p:nvPr/>
        </p:nvSpPr>
        <p:spPr>
          <a:xfrm>
            <a:off x="8268626" y="1902901"/>
            <a:ext cx="95785"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436" name="Google Shape;436;p51"/>
          <p:cNvSpPr/>
          <p:nvPr/>
        </p:nvSpPr>
        <p:spPr>
          <a:xfrm>
            <a:off x="798040" y="2124725"/>
            <a:ext cx="71819" cy="7181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437" name="Google Shape;437;p51"/>
          <p:cNvSpPr/>
          <p:nvPr/>
        </p:nvSpPr>
        <p:spPr>
          <a:xfrm>
            <a:off x="8079200" y="2102991"/>
            <a:ext cx="68354"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438" name="Google Shape;438;p51"/>
          <p:cNvSpPr/>
          <p:nvPr/>
        </p:nvSpPr>
        <p:spPr>
          <a:xfrm>
            <a:off x="1060054" y="2431874"/>
            <a:ext cx="81469" cy="81469"/>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439" name="Google Shape;439;p51"/>
          <p:cNvCxnSpPr/>
          <p:nvPr/>
        </p:nvCxnSpPr>
        <p:spPr>
          <a:xfrm>
            <a:off x="0" y="4373797"/>
            <a:ext cx="9141600" cy="0"/>
          </a:xfrm>
          <a:prstGeom prst="straightConnector1">
            <a:avLst/>
          </a:prstGeom>
          <a:noFill/>
          <a:ln cap="sq" cmpd="sng" w="25400">
            <a:solidFill>
              <a:schemeClr val="lt1"/>
            </a:solidFill>
            <a:prstDash val="solid"/>
            <a:bevel/>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184" name="Google Shape;184;p27"/>
          <p:cNvSpPr txBox="1"/>
          <p:nvPr>
            <p:ph type="title"/>
          </p:nvPr>
        </p:nvSpPr>
        <p:spPr>
          <a:xfrm>
            <a:off x="4993287" y="789038"/>
            <a:ext cx="3396996" cy="1100806"/>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Gill Sans"/>
              <a:buNone/>
            </a:pPr>
            <a:r>
              <a:rPr b="1" lang="pt-PT">
                <a:latin typeface="Gill Sans"/>
                <a:ea typeface="Gill Sans"/>
                <a:cs typeface="Gill Sans"/>
                <a:sym typeface="Gill Sans"/>
              </a:rPr>
              <a:t>Dataset Description</a:t>
            </a:r>
            <a:endParaRPr/>
          </a:p>
        </p:txBody>
      </p:sp>
      <p:sp>
        <p:nvSpPr>
          <p:cNvPr id="185" name="Google Shape;185;p27"/>
          <p:cNvSpPr/>
          <p:nvPr/>
        </p:nvSpPr>
        <p:spPr>
          <a:xfrm>
            <a:off x="753717" y="527759"/>
            <a:ext cx="128636" cy="128636"/>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86" name="Google Shape;186;p27"/>
          <p:cNvSpPr/>
          <p:nvPr/>
        </p:nvSpPr>
        <p:spPr>
          <a:xfrm>
            <a:off x="317065" y="1172022"/>
            <a:ext cx="118159" cy="118159"/>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187" name="Google Shape;187;p27"/>
          <p:cNvSpPr/>
          <p:nvPr/>
        </p:nvSpPr>
        <p:spPr>
          <a:xfrm>
            <a:off x="1619837" y="1"/>
            <a:ext cx="3146756" cy="2321806"/>
          </a:xfrm>
          <a:custGeom>
            <a:rect b="b" l="l" r="r" t="t"/>
            <a:pathLst>
              <a:path extrusionOk="0" h="3095741" w="4195674">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Utilizador com preenchimento sólido" id="188" name="Google Shape;188;p27"/>
          <p:cNvPicPr preferRelativeResize="0"/>
          <p:nvPr/>
        </p:nvPicPr>
        <p:blipFill rotWithShape="1">
          <a:blip r:embed="rId3">
            <a:alphaModFix/>
          </a:blip>
          <a:srcRect b="0" l="0" r="0" t="0"/>
          <a:stretch/>
        </p:blipFill>
        <p:spPr>
          <a:xfrm>
            <a:off x="2277158" y="124403"/>
            <a:ext cx="1765441" cy="1765442"/>
          </a:xfrm>
          <a:prstGeom prst="rect">
            <a:avLst/>
          </a:prstGeom>
          <a:noFill/>
          <a:ln>
            <a:noFill/>
          </a:ln>
        </p:spPr>
      </p:pic>
      <p:sp>
        <p:nvSpPr>
          <p:cNvPr id="189" name="Google Shape;189;p27"/>
          <p:cNvSpPr/>
          <p:nvPr/>
        </p:nvSpPr>
        <p:spPr>
          <a:xfrm>
            <a:off x="0" y="2084707"/>
            <a:ext cx="3623348" cy="3058793"/>
          </a:xfrm>
          <a:custGeom>
            <a:rect b="b" l="l" r="r" t="t"/>
            <a:pathLst>
              <a:path extrusionOk="0" h="4078390" w="483113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Prancheta com preenchimento sólido" id="190" name="Google Shape;190;p27"/>
          <p:cNvPicPr preferRelativeResize="0"/>
          <p:nvPr/>
        </p:nvPicPr>
        <p:blipFill rotWithShape="1">
          <a:blip r:embed="rId4">
            <a:alphaModFix/>
          </a:blip>
          <a:srcRect b="0" l="0" r="0" t="0"/>
          <a:stretch/>
        </p:blipFill>
        <p:spPr>
          <a:xfrm>
            <a:off x="528865" y="2763579"/>
            <a:ext cx="2064563" cy="2064563"/>
          </a:xfrm>
          <a:prstGeom prst="rect">
            <a:avLst/>
          </a:prstGeom>
          <a:noFill/>
          <a:ln>
            <a:noFill/>
          </a:ln>
        </p:spPr>
      </p:pic>
      <p:sp>
        <p:nvSpPr>
          <p:cNvPr id="191" name="Google Shape;191;p27"/>
          <p:cNvSpPr txBox="1"/>
          <p:nvPr>
            <p:ph idx="1" type="body"/>
          </p:nvPr>
        </p:nvSpPr>
        <p:spPr>
          <a:xfrm>
            <a:off x="4505840" y="2144484"/>
            <a:ext cx="3852874" cy="2744377"/>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0"/>
              </a:spcAft>
              <a:buClr>
                <a:schemeClr val="dk1"/>
              </a:buClr>
              <a:buSzPts val="1400"/>
              <a:buChar char="•"/>
            </a:pPr>
            <a:r>
              <a:rPr lang="pt-PT" sz="1400"/>
              <a:t>The dataset is mainly composed of these two entities, </a:t>
            </a:r>
            <a:r>
              <a:rPr b="1" lang="pt-PT" sz="1400"/>
              <a:t>reviews</a:t>
            </a:r>
            <a:r>
              <a:rPr lang="pt-PT" sz="1400"/>
              <a:t> and </a:t>
            </a:r>
            <a:r>
              <a:rPr b="1" lang="pt-PT" sz="1400"/>
              <a:t>users</a:t>
            </a:r>
            <a:r>
              <a:rPr lang="pt-PT" sz="1400"/>
              <a:t>, which is comprehensive, as Yelp main focus is giving users a platform to make reviews.</a:t>
            </a:r>
            <a:endParaRPr/>
          </a:p>
          <a:p>
            <a:pPr indent="-177800" lvl="0" marL="177800" rtl="0" algn="just">
              <a:lnSpc>
                <a:spcPct val="90000"/>
              </a:lnSpc>
              <a:spcBef>
                <a:spcPts val="800"/>
              </a:spcBef>
              <a:spcAft>
                <a:spcPts val="0"/>
              </a:spcAft>
              <a:buClr>
                <a:schemeClr val="dk1"/>
              </a:buClr>
              <a:buSzPts val="1400"/>
              <a:buChar char="•"/>
            </a:pPr>
            <a:r>
              <a:rPr lang="pt-PT" sz="1400"/>
              <a:t>A review </a:t>
            </a:r>
            <a:r>
              <a:rPr b="1" lang="pt-PT" sz="1400"/>
              <a:t>links</a:t>
            </a:r>
            <a:r>
              <a:rPr lang="pt-PT" sz="1400"/>
              <a:t> a </a:t>
            </a:r>
            <a:r>
              <a:rPr b="1" lang="pt-PT" sz="1400"/>
              <a:t>user</a:t>
            </a:r>
            <a:r>
              <a:rPr lang="pt-PT" sz="1400"/>
              <a:t> and a </a:t>
            </a:r>
            <a:r>
              <a:rPr b="1" lang="pt-PT" sz="1400"/>
              <a:t>business</a:t>
            </a:r>
            <a:r>
              <a:rPr lang="pt-PT" sz="1400"/>
              <a:t>, through their respective ids and it is also linked to a </a:t>
            </a:r>
            <a:r>
              <a:rPr b="1" lang="pt-PT" sz="1400"/>
              <a:t>date</a:t>
            </a:r>
            <a:r>
              <a:rPr lang="pt-PT" sz="1400"/>
              <a:t>. Additionally, it is composed of the </a:t>
            </a:r>
            <a:r>
              <a:rPr b="1" lang="pt-PT" sz="1400"/>
              <a:t>text</a:t>
            </a:r>
            <a:r>
              <a:rPr lang="pt-PT" sz="1400"/>
              <a:t>, </a:t>
            </a:r>
            <a:r>
              <a:rPr b="1" lang="pt-PT" sz="1400"/>
              <a:t>stars</a:t>
            </a:r>
            <a:r>
              <a:rPr lang="pt-PT" sz="1400"/>
              <a:t> rating, as well as 3 different </a:t>
            </a:r>
            <a:r>
              <a:rPr b="1" lang="pt-PT" sz="1400"/>
              <a:t>vote</a:t>
            </a:r>
            <a:r>
              <a:rPr lang="pt-PT" sz="1400"/>
              <a:t> types, over the review itself (useful, funny, cool).</a:t>
            </a:r>
            <a:endParaRPr/>
          </a:p>
          <a:p>
            <a:pPr indent="-177800" lvl="0" marL="177800" rtl="0" algn="just">
              <a:lnSpc>
                <a:spcPct val="90000"/>
              </a:lnSpc>
              <a:spcBef>
                <a:spcPts val="800"/>
              </a:spcBef>
              <a:spcAft>
                <a:spcPts val="0"/>
              </a:spcAft>
              <a:buClr>
                <a:schemeClr val="dk1"/>
              </a:buClr>
              <a:buSzPts val="1400"/>
              <a:buChar char="•"/>
            </a:pPr>
            <a:r>
              <a:rPr lang="pt-PT" sz="1400"/>
              <a:t>A user is mainly composed of its </a:t>
            </a:r>
            <a:r>
              <a:rPr b="1" lang="pt-PT" sz="1400"/>
              <a:t>name</a:t>
            </a:r>
            <a:r>
              <a:rPr lang="pt-PT" sz="1400"/>
              <a:t>, </a:t>
            </a:r>
            <a:r>
              <a:rPr b="1" lang="pt-PT" sz="1400"/>
              <a:t>review, votes, fans and compliments’ counts</a:t>
            </a:r>
            <a:r>
              <a:rPr lang="pt-PT" sz="1400"/>
              <a:t>, yelp </a:t>
            </a:r>
            <a:r>
              <a:rPr b="1" lang="pt-PT" sz="1400"/>
              <a:t>joining date</a:t>
            </a:r>
            <a:r>
              <a:rPr lang="pt-PT" sz="1400"/>
              <a:t>, its </a:t>
            </a:r>
            <a:r>
              <a:rPr b="1" lang="pt-PT" sz="1400"/>
              <a:t>friends’ list </a:t>
            </a:r>
            <a:r>
              <a:rPr lang="pt-PT" sz="1400"/>
              <a:t>and the </a:t>
            </a:r>
            <a:r>
              <a:rPr b="1" lang="pt-PT" sz="1400"/>
              <a:t>average starts rating </a:t>
            </a:r>
            <a:r>
              <a:rPr lang="pt-PT" sz="1400"/>
              <a:t>given by that same user.</a:t>
            </a:r>
            <a:endParaRPr/>
          </a:p>
        </p:txBody>
      </p:sp>
      <p:sp>
        <p:nvSpPr>
          <p:cNvPr id="192" name="Google Shape;192;p27"/>
          <p:cNvSpPr/>
          <p:nvPr/>
        </p:nvSpPr>
        <p:spPr>
          <a:xfrm>
            <a:off x="4090612" y="4331312"/>
            <a:ext cx="84319" cy="84319"/>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193" name="Google Shape;193;p27"/>
          <p:cNvCxnSpPr/>
          <p:nvPr/>
        </p:nvCxnSpPr>
        <p:spPr>
          <a:xfrm>
            <a:off x="8689622" y="2707796"/>
            <a:ext cx="0" cy="2429046"/>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199" name="Google Shape;199;p28"/>
          <p:cNvSpPr txBox="1"/>
          <p:nvPr>
            <p:ph type="title"/>
          </p:nvPr>
        </p:nvSpPr>
        <p:spPr>
          <a:xfrm>
            <a:off x="5232773" y="350453"/>
            <a:ext cx="2907268" cy="153939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Gill Sans"/>
              <a:buNone/>
            </a:pPr>
            <a:r>
              <a:rPr b="1" lang="pt-PT">
                <a:latin typeface="Gill Sans"/>
                <a:ea typeface="Gill Sans"/>
                <a:cs typeface="Gill Sans"/>
                <a:sym typeface="Gill Sans"/>
              </a:rPr>
              <a:t>Dataset Description</a:t>
            </a:r>
            <a:endParaRPr/>
          </a:p>
        </p:txBody>
      </p:sp>
      <p:sp>
        <p:nvSpPr>
          <p:cNvPr id="200" name="Google Shape;200;p28"/>
          <p:cNvSpPr/>
          <p:nvPr/>
        </p:nvSpPr>
        <p:spPr>
          <a:xfrm>
            <a:off x="116848" y="0"/>
            <a:ext cx="3146756" cy="1915164"/>
          </a:xfrm>
          <a:custGeom>
            <a:rect b="b" l="l" r="r" t="t"/>
            <a:pathLst>
              <a:path extrusionOk="0" h="2553552" w="4195674">
                <a:moveTo>
                  <a:pt x="51087" y="0"/>
                </a:moveTo>
                <a:lnTo>
                  <a:pt x="4144587" y="0"/>
                </a:lnTo>
                <a:lnTo>
                  <a:pt x="4153054" y="32928"/>
                </a:lnTo>
                <a:cubicBezTo>
                  <a:pt x="4180999" y="169492"/>
                  <a:pt x="4195674" y="310890"/>
                  <a:pt x="4195674" y="455715"/>
                </a:cubicBezTo>
                <a:cubicBezTo>
                  <a:pt x="4195674" y="1614318"/>
                  <a:pt x="3256440" y="2553552"/>
                  <a:pt x="2097837" y="2553552"/>
                </a:cubicBezTo>
                <a:cubicBezTo>
                  <a:pt x="939234" y="2553552"/>
                  <a:pt x="0" y="1614318"/>
                  <a:pt x="0" y="455715"/>
                </a:cubicBezTo>
                <a:cubicBezTo>
                  <a:pt x="0" y="310890"/>
                  <a:pt x="14676" y="169492"/>
                  <a:pt x="42621" y="32928"/>
                </a:cubicBezTo>
                <a:close/>
              </a:path>
            </a:pathLst>
          </a:cu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Banco destaque" id="201" name="Google Shape;201;p28"/>
          <p:cNvPicPr preferRelativeResize="0"/>
          <p:nvPr/>
        </p:nvPicPr>
        <p:blipFill rotWithShape="1">
          <a:blip r:embed="rId3">
            <a:alphaModFix/>
          </a:blip>
          <a:srcRect b="0" l="0" r="0" t="0"/>
          <a:stretch/>
        </p:blipFill>
        <p:spPr>
          <a:xfrm>
            <a:off x="902141" y="102394"/>
            <a:ext cx="1451579" cy="1451579"/>
          </a:xfrm>
          <a:prstGeom prst="rect">
            <a:avLst/>
          </a:prstGeom>
          <a:noFill/>
          <a:ln>
            <a:noFill/>
          </a:ln>
        </p:spPr>
      </p:pic>
      <p:sp>
        <p:nvSpPr>
          <p:cNvPr id="202" name="Google Shape;202;p28"/>
          <p:cNvSpPr/>
          <p:nvPr/>
        </p:nvSpPr>
        <p:spPr>
          <a:xfrm>
            <a:off x="3492861" y="740338"/>
            <a:ext cx="128636" cy="128636"/>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03" name="Google Shape;203;p28"/>
          <p:cNvSpPr/>
          <p:nvPr/>
        </p:nvSpPr>
        <p:spPr>
          <a:xfrm>
            <a:off x="0" y="2067608"/>
            <a:ext cx="3380451" cy="3075892"/>
          </a:xfrm>
          <a:custGeom>
            <a:rect b="b" l="l" r="r" t="t"/>
            <a:pathLst>
              <a:path extrusionOk="0" h="4101189" w="4507268">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4" name="Google Shape;204;p28"/>
          <p:cNvSpPr/>
          <p:nvPr/>
        </p:nvSpPr>
        <p:spPr>
          <a:xfrm>
            <a:off x="2880092" y="1201039"/>
            <a:ext cx="2066123" cy="2066123"/>
          </a:xfrm>
          <a:prstGeom prst="ellipse">
            <a:avLst/>
          </a:prstGeom>
          <a:gradFill>
            <a:gsLst>
              <a:gs pos="0">
                <a:schemeClr val="accent2"/>
              </a:gs>
              <a:gs pos="100000">
                <a:schemeClr val="accent4"/>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5" name="Google Shape;205;p28"/>
          <p:cNvSpPr txBox="1"/>
          <p:nvPr>
            <p:ph idx="1" type="body"/>
          </p:nvPr>
        </p:nvSpPr>
        <p:spPr>
          <a:xfrm>
            <a:off x="5232773" y="2243114"/>
            <a:ext cx="2907268" cy="218540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400"/>
              <a:buChar char="•"/>
            </a:pPr>
            <a:r>
              <a:rPr lang="pt-PT" sz="1400"/>
              <a:t>With considerably fewer entries, the dataset is also composed of the </a:t>
            </a:r>
            <a:r>
              <a:rPr b="1" lang="pt-PT" sz="1400"/>
              <a:t>businesses</a:t>
            </a:r>
            <a:r>
              <a:rPr lang="pt-PT" sz="1400"/>
              <a:t> for which the reviews are made, as well as </a:t>
            </a:r>
            <a:r>
              <a:rPr b="1" lang="pt-PT" sz="1400"/>
              <a:t>tips</a:t>
            </a:r>
            <a:r>
              <a:rPr lang="pt-PT" sz="1400"/>
              <a:t>, that are like smaller review and check-ins, which represents a physical entrance into the business by a </a:t>
            </a:r>
            <a:r>
              <a:rPr b="1" lang="pt-PT" sz="1400"/>
              <a:t>user</a:t>
            </a:r>
            <a:r>
              <a:rPr lang="pt-PT" sz="1400"/>
              <a:t>.</a:t>
            </a:r>
            <a:endParaRPr/>
          </a:p>
          <a:p>
            <a:pPr indent="-88900" lvl="0" marL="177800" rtl="0" algn="l">
              <a:lnSpc>
                <a:spcPct val="90000"/>
              </a:lnSpc>
              <a:spcBef>
                <a:spcPts val="800"/>
              </a:spcBef>
              <a:spcAft>
                <a:spcPts val="0"/>
              </a:spcAft>
              <a:buClr>
                <a:schemeClr val="dk1"/>
              </a:buClr>
              <a:buSzPts val="1400"/>
              <a:buNone/>
            </a:pPr>
            <a:r>
              <a:t/>
            </a:r>
            <a:endParaRPr sz="1400"/>
          </a:p>
        </p:txBody>
      </p:sp>
      <p:pic>
        <p:nvPicPr>
          <p:cNvPr descr="Comentário: gostar com preenchimento sólido" id="206" name="Google Shape;206;p28"/>
          <p:cNvPicPr preferRelativeResize="0"/>
          <p:nvPr/>
        </p:nvPicPr>
        <p:blipFill rotWithShape="1">
          <a:blip r:embed="rId4">
            <a:alphaModFix/>
          </a:blip>
          <a:srcRect b="0" l="0" r="0" t="0"/>
          <a:stretch/>
        </p:blipFill>
        <p:spPr>
          <a:xfrm>
            <a:off x="140910" y="2707796"/>
            <a:ext cx="2237979" cy="2237979"/>
          </a:xfrm>
          <a:prstGeom prst="rect">
            <a:avLst/>
          </a:prstGeom>
          <a:noFill/>
          <a:ln>
            <a:noFill/>
          </a:ln>
        </p:spPr>
      </p:pic>
      <p:pic>
        <p:nvPicPr>
          <p:cNvPr descr="Divisas com preenchimento sólido" id="207" name="Google Shape;207;p28"/>
          <p:cNvPicPr preferRelativeResize="0"/>
          <p:nvPr/>
        </p:nvPicPr>
        <p:blipFill rotWithShape="1">
          <a:blip r:embed="rId5">
            <a:alphaModFix/>
          </a:blip>
          <a:srcRect b="0" l="0" r="0" t="0"/>
          <a:stretch/>
        </p:blipFill>
        <p:spPr>
          <a:xfrm>
            <a:off x="3276475" y="1597421"/>
            <a:ext cx="1273358" cy="1273357"/>
          </a:xfrm>
          <a:prstGeom prst="rect">
            <a:avLst/>
          </a:prstGeom>
          <a:noFill/>
          <a:ln>
            <a:noFill/>
          </a:ln>
        </p:spPr>
      </p:pic>
      <p:sp>
        <p:nvSpPr>
          <p:cNvPr id="208" name="Google Shape;208;p28"/>
          <p:cNvSpPr/>
          <p:nvPr/>
        </p:nvSpPr>
        <p:spPr>
          <a:xfrm>
            <a:off x="4272958" y="3681604"/>
            <a:ext cx="118159" cy="118159"/>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09" name="Google Shape;209;p28"/>
          <p:cNvSpPr/>
          <p:nvPr/>
        </p:nvSpPr>
        <p:spPr>
          <a:xfrm>
            <a:off x="4090613" y="4331313"/>
            <a:ext cx="84319" cy="84319"/>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210" name="Google Shape;210;p28"/>
          <p:cNvCxnSpPr/>
          <p:nvPr/>
        </p:nvCxnSpPr>
        <p:spPr>
          <a:xfrm>
            <a:off x="8689622" y="2707796"/>
            <a:ext cx="0" cy="2429046"/>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cxnSp>
        <p:nvCxnSpPr>
          <p:cNvPr id="215" name="Google Shape;215;p29"/>
          <p:cNvCxnSpPr/>
          <p:nvPr/>
        </p:nvCxnSpPr>
        <p:spPr>
          <a:xfrm>
            <a:off x="536918" y="835538"/>
            <a:ext cx="0" cy="4301700"/>
          </a:xfrm>
          <a:prstGeom prst="straightConnector1">
            <a:avLst/>
          </a:prstGeom>
          <a:noFill/>
          <a:ln cap="sq" cmpd="sng" w="25400">
            <a:solidFill>
              <a:schemeClr val="accent2"/>
            </a:solidFill>
            <a:prstDash val="solid"/>
            <a:bevel/>
            <a:headEnd len="sm" w="sm" type="none"/>
            <a:tailEnd len="sm" w="sm" type="none"/>
          </a:ln>
        </p:spPr>
      </p:cxnSp>
      <p:sp>
        <p:nvSpPr>
          <p:cNvPr id="216" name="Google Shape;216;p29"/>
          <p:cNvSpPr/>
          <p:nvPr/>
        </p:nvSpPr>
        <p:spPr>
          <a:xfrm>
            <a:off x="0" y="0"/>
            <a:ext cx="9144000" cy="5143500"/>
          </a:xfrm>
          <a:prstGeom prst="rect">
            <a:avLst/>
          </a:prstGeom>
          <a:gradFill>
            <a:gsLst>
              <a:gs pos="0">
                <a:schemeClr val="accent2"/>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217" name="Google Shape;217;p29"/>
          <p:cNvSpPr txBox="1"/>
          <p:nvPr>
            <p:ph type="title"/>
          </p:nvPr>
        </p:nvSpPr>
        <p:spPr>
          <a:xfrm>
            <a:off x="1141522" y="806114"/>
            <a:ext cx="6861000" cy="1752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WHAT WE </a:t>
            </a:r>
            <a:endParaRPr b="1" sz="4500">
              <a:solidFill>
                <a:schemeClr val="lt1"/>
              </a:solidFill>
            </a:endParaRPr>
          </a:p>
          <a:p>
            <a:pPr indent="0" lvl="0" marL="0" rtl="0" algn="ctr">
              <a:lnSpc>
                <a:spcPct val="90000"/>
              </a:lnSpc>
              <a:spcBef>
                <a:spcPts val="0"/>
              </a:spcBef>
              <a:spcAft>
                <a:spcPts val="0"/>
              </a:spcAft>
              <a:buClr>
                <a:schemeClr val="lt1"/>
              </a:buClr>
              <a:buSzPts val="4500"/>
              <a:buFont typeface="Gill Sans"/>
              <a:buNone/>
            </a:pPr>
            <a:r>
              <a:rPr b="1" lang="pt-PT" sz="4500">
                <a:solidFill>
                  <a:schemeClr val="lt1"/>
                </a:solidFill>
              </a:rPr>
              <a:t>ACTUALLY USED</a:t>
            </a:r>
            <a:endParaRPr sz="1877">
              <a:solidFill>
                <a:schemeClr val="lt1"/>
              </a:solidFill>
            </a:endParaRPr>
          </a:p>
        </p:txBody>
      </p:sp>
      <p:sp>
        <p:nvSpPr>
          <p:cNvPr id="218" name="Google Shape;218;p29"/>
          <p:cNvSpPr/>
          <p:nvPr/>
        </p:nvSpPr>
        <p:spPr>
          <a:xfrm>
            <a:off x="946402" y="1787308"/>
            <a:ext cx="113652" cy="113652"/>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19" name="Google Shape;219;p29"/>
          <p:cNvSpPr/>
          <p:nvPr/>
        </p:nvSpPr>
        <p:spPr>
          <a:xfrm>
            <a:off x="8043273" y="1699100"/>
            <a:ext cx="104279" cy="10427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20" name="Google Shape;220;p29"/>
          <p:cNvSpPr/>
          <p:nvPr/>
        </p:nvSpPr>
        <p:spPr>
          <a:xfrm>
            <a:off x="8268626" y="1902901"/>
            <a:ext cx="95785" cy="95785"/>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21" name="Google Shape;221;p29"/>
          <p:cNvSpPr/>
          <p:nvPr/>
        </p:nvSpPr>
        <p:spPr>
          <a:xfrm>
            <a:off x="798040" y="2124725"/>
            <a:ext cx="71819" cy="7181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22" name="Google Shape;222;p29"/>
          <p:cNvSpPr/>
          <p:nvPr/>
        </p:nvSpPr>
        <p:spPr>
          <a:xfrm>
            <a:off x="8079200" y="2102991"/>
            <a:ext cx="68354" cy="68353"/>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223" name="Google Shape;223;p29"/>
          <p:cNvSpPr/>
          <p:nvPr/>
        </p:nvSpPr>
        <p:spPr>
          <a:xfrm>
            <a:off x="1060054" y="2431874"/>
            <a:ext cx="81469" cy="81469"/>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cxnSp>
        <p:nvCxnSpPr>
          <p:cNvPr id="224" name="Google Shape;224;p29"/>
          <p:cNvCxnSpPr/>
          <p:nvPr/>
        </p:nvCxnSpPr>
        <p:spPr>
          <a:xfrm>
            <a:off x="0" y="4373797"/>
            <a:ext cx="9141600" cy="0"/>
          </a:xfrm>
          <a:prstGeom prst="straightConnector1">
            <a:avLst/>
          </a:prstGeom>
          <a:noFill/>
          <a:ln cap="sq" cmpd="sng" w="25400">
            <a:solidFill>
              <a:schemeClr val="lt1"/>
            </a:solidFill>
            <a:prstDash val="solid"/>
            <a:bevel/>
            <a:headEnd len="sm" w="sm" type="none"/>
            <a:tailEnd len="sm" w="sm" type="none"/>
          </a:ln>
        </p:spPr>
      </p:cxnSp>
      <p:sp>
        <p:nvSpPr>
          <p:cNvPr id="225" name="Google Shape;225;p29"/>
          <p:cNvSpPr txBox="1"/>
          <p:nvPr/>
        </p:nvSpPr>
        <p:spPr>
          <a:xfrm>
            <a:off x="2523674" y="4083404"/>
            <a:ext cx="40968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Loading time </a:t>
            </a:r>
            <a:endParaRPr sz="1100"/>
          </a:p>
          <a:p>
            <a:pPr indent="0" lvl="0" marL="0" marR="0" rtl="0" algn="ctr">
              <a:spcBef>
                <a:spcPts val="0"/>
              </a:spcBef>
              <a:spcAft>
                <a:spcPts val="0"/>
              </a:spcAft>
              <a:buNone/>
            </a:pPr>
            <a:r>
              <a:t/>
            </a:r>
            <a:endParaRPr b="1" sz="500">
              <a:solidFill>
                <a:schemeClr val="lt1"/>
              </a:solidFill>
              <a:latin typeface="Gill Sans"/>
              <a:ea typeface="Gill Sans"/>
              <a:cs typeface="Gill Sans"/>
              <a:sym typeface="Gill Sans"/>
            </a:endParaRPr>
          </a:p>
          <a:p>
            <a:pPr indent="0" lvl="0" marL="0" marR="0" rtl="0" algn="ctr">
              <a:spcBef>
                <a:spcPts val="0"/>
              </a:spcBef>
              <a:spcAft>
                <a:spcPts val="0"/>
              </a:spcAft>
              <a:buNone/>
            </a:pPr>
            <a:r>
              <a:rPr i="1" lang="pt-PT" sz="900">
                <a:solidFill>
                  <a:schemeClr val="lt1"/>
                </a:solidFill>
                <a:latin typeface="Gill Sans"/>
                <a:ea typeface="Gill Sans"/>
                <a:cs typeface="Gill Sans"/>
                <a:sym typeface="Gill Sans"/>
              </a:rPr>
              <a:t>(with Python 3.10.8, Intel Core i7 , 8th Gen and 16Gb of RAM)</a:t>
            </a:r>
            <a:r>
              <a:rPr b="1" lang="pt-PT" sz="1400">
                <a:solidFill>
                  <a:schemeClr val="lt1"/>
                </a:solidFill>
                <a:latin typeface="Gill Sans"/>
                <a:ea typeface="Gill Sans"/>
                <a:cs typeface="Gill Sans"/>
                <a:sym typeface="Gill Sans"/>
              </a:rPr>
              <a:t> </a:t>
            </a:r>
            <a:endParaRPr sz="1400">
              <a:solidFill>
                <a:schemeClr val="lt1"/>
              </a:solidFill>
              <a:latin typeface="Gill Sans"/>
              <a:ea typeface="Gill Sans"/>
              <a:cs typeface="Gill Sans"/>
              <a:sym typeface="Gill Sans"/>
            </a:endParaRPr>
          </a:p>
        </p:txBody>
      </p:sp>
      <p:sp>
        <p:nvSpPr>
          <p:cNvPr id="226" name="Google Shape;226;p29"/>
          <p:cNvSpPr txBox="1"/>
          <p:nvPr/>
        </p:nvSpPr>
        <p:spPr>
          <a:xfrm>
            <a:off x="3972557" y="4652644"/>
            <a:ext cx="11955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a:solidFill>
                  <a:schemeClr val="lt1"/>
                </a:solidFill>
                <a:latin typeface="Gill Sans"/>
                <a:ea typeface="Gill Sans"/>
                <a:cs typeface="Gill Sans"/>
                <a:sym typeface="Gill Sans"/>
              </a:rPr>
              <a:t>0.0175</a:t>
            </a:r>
            <a:r>
              <a:rPr b="1" lang="pt-PT" sz="1400">
                <a:solidFill>
                  <a:schemeClr val="lt1"/>
                </a:solidFill>
                <a:latin typeface="Gill Sans"/>
                <a:ea typeface="Gill Sans"/>
                <a:cs typeface="Gill Sans"/>
                <a:sym typeface="Gill Sans"/>
              </a:rPr>
              <a:t> minutes</a:t>
            </a:r>
            <a:endParaRPr sz="1100"/>
          </a:p>
        </p:txBody>
      </p:sp>
      <p:grpSp>
        <p:nvGrpSpPr>
          <p:cNvPr id="227" name="Google Shape;227;p29"/>
          <p:cNvGrpSpPr/>
          <p:nvPr/>
        </p:nvGrpSpPr>
        <p:grpSpPr>
          <a:xfrm>
            <a:off x="2210485" y="2703609"/>
            <a:ext cx="4719640" cy="1235213"/>
            <a:chOff x="2967011" y="3604812"/>
            <a:chExt cx="6292853" cy="1646951"/>
          </a:xfrm>
        </p:grpSpPr>
        <p:sp>
          <p:nvSpPr>
            <p:cNvPr id="228" name="Google Shape;228;p29"/>
            <p:cNvSpPr txBox="1"/>
            <p:nvPr/>
          </p:nvSpPr>
          <p:spPr>
            <a:xfrm>
              <a:off x="2967011" y="4584861"/>
              <a:ext cx="15939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sz="1400">
                  <a:solidFill>
                    <a:schemeClr val="lt1"/>
                  </a:solidFill>
                  <a:latin typeface="Gill Sans"/>
                  <a:ea typeface="Gill Sans"/>
                  <a:cs typeface="Gill Sans"/>
                  <a:sym typeface="Gill Sans"/>
                </a:rPr>
                <a:t>1</a:t>
              </a:r>
              <a:r>
                <a:rPr b="1" lang="pt-PT">
                  <a:solidFill>
                    <a:schemeClr val="lt1"/>
                  </a:solidFill>
                  <a:latin typeface="Gill Sans"/>
                  <a:ea typeface="Gill Sans"/>
                  <a:cs typeface="Gill Sans"/>
                  <a:sym typeface="Gill Sans"/>
                </a:rPr>
                <a:t>4 825</a:t>
              </a:r>
              <a:r>
                <a:rPr b="1" lang="pt-PT" sz="1400">
                  <a:solidFill>
                    <a:schemeClr val="lt1"/>
                  </a:solidFill>
                  <a:latin typeface="Gill Sans"/>
                  <a:ea typeface="Gill Sans"/>
                  <a:cs typeface="Gill Sans"/>
                  <a:sym typeface="Gill Sans"/>
                </a:rPr>
                <a:t> </a:t>
              </a:r>
              <a:r>
                <a:rPr lang="pt-PT" sz="1400">
                  <a:solidFill>
                    <a:schemeClr val="lt1"/>
                  </a:solidFill>
                  <a:latin typeface="Gill Sans"/>
                  <a:ea typeface="Gill Sans"/>
                  <a:cs typeface="Gill Sans"/>
                  <a:sym typeface="Gill Sans"/>
                </a:rPr>
                <a:t>businesses</a:t>
              </a:r>
              <a:endParaRPr sz="1100"/>
            </a:p>
          </p:txBody>
        </p:sp>
        <p:sp>
          <p:nvSpPr>
            <p:cNvPr id="229" name="Google Shape;229;p29"/>
            <p:cNvSpPr txBox="1"/>
            <p:nvPr/>
          </p:nvSpPr>
          <p:spPr>
            <a:xfrm>
              <a:off x="5148028" y="4584861"/>
              <a:ext cx="1930800" cy="666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b="1" lang="pt-PT">
                  <a:solidFill>
                    <a:schemeClr val="lt1"/>
                  </a:solidFill>
                  <a:latin typeface="Gill Sans"/>
                  <a:ea typeface="Gill Sans"/>
                  <a:cs typeface="Gill Sans"/>
                  <a:sym typeface="Gill Sans"/>
                </a:rPr>
                <a:t>29 657</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reviews</a:t>
              </a:r>
              <a:endParaRPr sz="1100"/>
            </a:p>
          </p:txBody>
        </p:sp>
        <p:sp>
          <p:nvSpPr>
            <p:cNvPr id="230" name="Google Shape;230;p29"/>
            <p:cNvSpPr txBox="1"/>
            <p:nvPr/>
          </p:nvSpPr>
          <p:spPr>
            <a:xfrm>
              <a:off x="7665964" y="4584863"/>
              <a:ext cx="15939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pt-PT">
                  <a:solidFill>
                    <a:schemeClr val="lt1"/>
                  </a:solidFill>
                  <a:latin typeface="Gill Sans"/>
                  <a:ea typeface="Gill Sans"/>
                  <a:cs typeface="Gill Sans"/>
                  <a:sym typeface="Gill Sans"/>
                </a:rPr>
                <a:t>1000</a:t>
              </a:r>
              <a:endParaRPr sz="1100"/>
            </a:p>
            <a:p>
              <a:pPr indent="0" lvl="0" marL="0" marR="0" rtl="0" algn="ctr">
                <a:spcBef>
                  <a:spcPts val="0"/>
                </a:spcBef>
                <a:spcAft>
                  <a:spcPts val="0"/>
                </a:spcAft>
                <a:buNone/>
              </a:pPr>
              <a:r>
                <a:rPr lang="pt-PT" sz="1400">
                  <a:solidFill>
                    <a:schemeClr val="lt1"/>
                  </a:solidFill>
                  <a:latin typeface="Gill Sans"/>
                  <a:ea typeface="Gill Sans"/>
                  <a:cs typeface="Gill Sans"/>
                  <a:sym typeface="Gill Sans"/>
                </a:rPr>
                <a:t>users</a:t>
              </a:r>
              <a:endParaRPr sz="1100"/>
            </a:p>
          </p:txBody>
        </p:sp>
        <p:grpSp>
          <p:nvGrpSpPr>
            <p:cNvPr id="231" name="Google Shape;231;p29"/>
            <p:cNvGrpSpPr/>
            <p:nvPr/>
          </p:nvGrpSpPr>
          <p:grpSpPr>
            <a:xfrm>
              <a:off x="3305259" y="3604812"/>
              <a:ext cx="5613353" cy="914400"/>
              <a:chOff x="3446016" y="4136027"/>
              <a:chExt cx="5613353" cy="914400"/>
            </a:xfrm>
          </p:grpSpPr>
          <p:pic>
            <p:nvPicPr>
              <p:cNvPr descr="Banco destaque" id="232" name="Google Shape;232;p29"/>
              <p:cNvPicPr preferRelativeResize="0"/>
              <p:nvPr/>
            </p:nvPicPr>
            <p:blipFill rotWithShape="1">
              <a:blip r:embed="rId3">
                <a:alphaModFix/>
              </a:blip>
              <a:srcRect b="0" l="0" r="0" t="0"/>
              <a:stretch/>
            </p:blipFill>
            <p:spPr>
              <a:xfrm>
                <a:off x="3446016" y="4136027"/>
                <a:ext cx="914400" cy="914400"/>
              </a:xfrm>
              <a:prstGeom prst="rect">
                <a:avLst/>
              </a:prstGeom>
              <a:noFill/>
              <a:ln>
                <a:noFill/>
              </a:ln>
            </p:spPr>
          </p:pic>
          <p:pic>
            <p:nvPicPr>
              <p:cNvPr descr="Prancheta com preenchimento sólido" id="233" name="Google Shape;233;p29"/>
              <p:cNvPicPr preferRelativeResize="0"/>
              <p:nvPr/>
            </p:nvPicPr>
            <p:blipFill rotWithShape="1">
              <a:blip r:embed="rId4">
                <a:alphaModFix/>
              </a:blip>
              <a:srcRect b="0" l="0" r="0" t="0"/>
              <a:stretch/>
            </p:blipFill>
            <p:spPr>
              <a:xfrm>
                <a:off x="5796917" y="4136027"/>
                <a:ext cx="914400" cy="914400"/>
              </a:xfrm>
              <a:prstGeom prst="rect">
                <a:avLst/>
              </a:prstGeom>
              <a:noFill/>
              <a:ln>
                <a:noFill/>
              </a:ln>
            </p:spPr>
          </p:pic>
          <p:pic>
            <p:nvPicPr>
              <p:cNvPr descr="Utilizador com preenchimento sólido" id="234" name="Google Shape;234;p29"/>
              <p:cNvPicPr preferRelativeResize="0"/>
              <p:nvPr/>
            </p:nvPicPr>
            <p:blipFill rotWithShape="1">
              <a:blip r:embed="rId5">
                <a:alphaModFix/>
              </a:blip>
              <a:srcRect b="0" l="0" r="0" t="0"/>
              <a:stretch/>
            </p:blipFill>
            <p:spPr>
              <a:xfrm>
                <a:off x="8144969" y="4136027"/>
                <a:ext cx="914400" cy="914400"/>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Data Understanding</a:t>
            </a:r>
            <a:endParaRPr b="1"/>
          </a:p>
        </p:txBody>
      </p:sp>
      <p:pic>
        <p:nvPicPr>
          <p:cNvPr id="240" name="Google Shape;240;p30"/>
          <p:cNvPicPr preferRelativeResize="0"/>
          <p:nvPr/>
        </p:nvPicPr>
        <p:blipFill>
          <a:blip r:embed="rId3">
            <a:alphaModFix/>
          </a:blip>
          <a:stretch>
            <a:fillRect/>
          </a:stretch>
        </p:blipFill>
        <p:spPr>
          <a:xfrm>
            <a:off x="4768200" y="1030755"/>
            <a:ext cx="3832725" cy="2874544"/>
          </a:xfrm>
          <a:prstGeom prst="rect">
            <a:avLst/>
          </a:prstGeom>
          <a:noFill/>
          <a:ln>
            <a:noFill/>
          </a:ln>
        </p:spPr>
      </p:pic>
      <p:pic>
        <p:nvPicPr>
          <p:cNvPr id="241" name="Google Shape;241;p30"/>
          <p:cNvPicPr preferRelativeResize="0"/>
          <p:nvPr/>
        </p:nvPicPr>
        <p:blipFill>
          <a:blip r:embed="rId4">
            <a:alphaModFix/>
          </a:blip>
          <a:stretch>
            <a:fillRect/>
          </a:stretch>
        </p:blipFill>
        <p:spPr>
          <a:xfrm>
            <a:off x="727600" y="1068950"/>
            <a:ext cx="3730850" cy="2798150"/>
          </a:xfrm>
          <a:prstGeom prst="rect">
            <a:avLst/>
          </a:prstGeom>
          <a:noFill/>
          <a:ln>
            <a:noFill/>
          </a:ln>
        </p:spPr>
      </p:pic>
      <p:sp>
        <p:nvSpPr>
          <p:cNvPr id="242" name="Google Shape;242;p30"/>
          <p:cNvSpPr txBox="1"/>
          <p:nvPr/>
        </p:nvSpPr>
        <p:spPr>
          <a:xfrm>
            <a:off x="761225" y="3805100"/>
            <a:ext cx="3663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This is the average starts rating of the </a:t>
            </a:r>
            <a:r>
              <a:rPr b="1" lang="pt-PT" sz="1300">
                <a:latin typeface="Gill Sans"/>
                <a:ea typeface="Gill Sans"/>
                <a:cs typeface="Gill Sans"/>
                <a:sym typeface="Gill Sans"/>
              </a:rPr>
              <a:t>entire dataset</a:t>
            </a:r>
            <a:r>
              <a:rPr lang="pt-PT" sz="1300">
                <a:latin typeface="Gill Sans"/>
                <a:ea typeface="Gill Sans"/>
                <a:cs typeface="Gill Sans"/>
                <a:sym typeface="Gill Sans"/>
              </a:rPr>
              <a:t>, before the creation of our sample. As it can be seen in the figure, the users rated businesses a lot more frequently with 3 or higher starts, than the smaller values.</a:t>
            </a:r>
            <a:endParaRPr sz="1300">
              <a:latin typeface="Gill Sans"/>
              <a:ea typeface="Gill Sans"/>
              <a:cs typeface="Gill Sans"/>
              <a:sym typeface="Gill Sans"/>
            </a:endParaRPr>
          </a:p>
        </p:txBody>
      </p:sp>
      <p:sp>
        <p:nvSpPr>
          <p:cNvPr id="243" name="Google Shape;243;p30"/>
          <p:cNvSpPr txBox="1"/>
          <p:nvPr/>
        </p:nvSpPr>
        <p:spPr>
          <a:xfrm>
            <a:off x="4852763" y="3805100"/>
            <a:ext cx="36636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In this figure we can see the amount of reviews per user, also before sampling. It is obvious that the majority of users don't make a lot more than 10 reviews.</a:t>
            </a:r>
            <a:endParaRPr sz="1300">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Data Understanding</a:t>
            </a:r>
            <a:endParaRPr b="1"/>
          </a:p>
        </p:txBody>
      </p:sp>
      <p:sp>
        <p:nvSpPr>
          <p:cNvPr id="249" name="Google Shape;249;p31"/>
          <p:cNvSpPr txBox="1"/>
          <p:nvPr/>
        </p:nvSpPr>
        <p:spPr>
          <a:xfrm>
            <a:off x="761225" y="3758100"/>
            <a:ext cx="3663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This is the average starts rating </a:t>
            </a:r>
            <a:r>
              <a:rPr b="1" lang="pt-PT" sz="1300">
                <a:latin typeface="Gill Sans"/>
                <a:ea typeface="Gill Sans"/>
                <a:cs typeface="Gill Sans"/>
                <a:sym typeface="Gill Sans"/>
              </a:rPr>
              <a:t>after</a:t>
            </a:r>
            <a:r>
              <a:rPr lang="pt-PT" sz="1300">
                <a:latin typeface="Gill Sans"/>
                <a:ea typeface="Gill Sans"/>
                <a:cs typeface="Gill Sans"/>
                <a:sym typeface="Gill Sans"/>
              </a:rPr>
              <a:t> the creation of our sample. As it is expected, the ratings are not very different from the entire dataset.</a:t>
            </a:r>
            <a:endParaRPr sz="1300">
              <a:latin typeface="Gill Sans"/>
              <a:ea typeface="Gill Sans"/>
              <a:cs typeface="Gill Sans"/>
              <a:sym typeface="Gill Sans"/>
            </a:endParaRPr>
          </a:p>
          <a:p>
            <a:pPr indent="0" lvl="0" marL="0" rtl="0" algn="just">
              <a:spcBef>
                <a:spcPts val="0"/>
              </a:spcBef>
              <a:spcAft>
                <a:spcPts val="0"/>
              </a:spcAft>
              <a:buNone/>
            </a:pPr>
            <a:r>
              <a:t/>
            </a:r>
            <a:endParaRPr sz="1300">
              <a:latin typeface="Gill Sans"/>
              <a:ea typeface="Gill Sans"/>
              <a:cs typeface="Gill Sans"/>
              <a:sym typeface="Gill Sans"/>
            </a:endParaRPr>
          </a:p>
          <a:p>
            <a:pPr indent="0" lvl="0" marL="0" rtl="0" algn="just">
              <a:spcBef>
                <a:spcPts val="0"/>
              </a:spcBef>
              <a:spcAft>
                <a:spcPts val="0"/>
              </a:spcAft>
              <a:buNone/>
            </a:pPr>
            <a:r>
              <a:rPr lang="pt-PT" sz="1300">
                <a:latin typeface="Gill Sans"/>
                <a:ea typeface="Gill Sans"/>
                <a:cs typeface="Gill Sans"/>
                <a:sym typeface="Gill Sans"/>
              </a:rPr>
              <a:t>There’s an average of </a:t>
            </a:r>
            <a:r>
              <a:rPr b="1" lang="pt-PT" sz="1300">
                <a:latin typeface="Gill Sans"/>
                <a:ea typeface="Gill Sans"/>
                <a:cs typeface="Gill Sans"/>
                <a:sym typeface="Gill Sans"/>
              </a:rPr>
              <a:t>3.8434</a:t>
            </a:r>
            <a:r>
              <a:rPr lang="pt-PT" sz="1300">
                <a:latin typeface="Gill Sans"/>
                <a:ea typeface="Gill Sans"/>
                <a:cs typeface="Gill Sans"/>
                <a:sym typeface="Gill Sans"/>
              </a:rPr>
              <a:t> stars in the sample.</a:t>
            </a:r>
            <a:endParaRPr sz="1300">
              <a:latin typeface="Gill Sans"/>
              <a:ea typeface="Gill Sans"/>
              <a:cs typeface="Gill Sans"/>
              <a:sym typeface="Gill Sans"/>
            </a:endParaRPr>
          </a:p>
        </p:txBody>
      </p:sp>
      <p:sp>
        <p:nvSpPr>
          <p:cNvPr id="250" name="Google Shape;250;p31"/>
          <p:cNvSpPr txBox="1"/>
          <p:nvPr/>
        </p:nvSpPr>
        <p:spPr>
          <a:xfrm>
            <a:off x="7201500" y="1115675"/>
            <a:ext cx="1584900" cy="398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Both this histograms were also created after the </a:t>
            </a:r>
            <a:r>
              <a:rPr b="1" lang="pt-PT" sz="1300">
                <a:latin typeface="Gill Sans"/>
                <a:ea typeface="Gill Sans"/>
                <a:cs typeface="Gill Sans"/>
                <a:sym typeface="Gill Sans"/>
              </a:rPr>
              <a:t>sampling</a:t>
            </a:r>
            <a:r>
              <a:rPr lang="pt-PT" sz="1300">
                <a:latin typeface="Gill Sans"/>
                <a:ea typeface="Gill Sans"/>
                <a:cs typeface="Gill Sans"/>
                <a:sym typeface="Gill Sans"/>
              </a:rPr>
              <a:t>, but they are presented in different </a:t>
            </a:r>
            <a:r>
              <a:rPr lang="pt-PT" sz="1300">
                <a:latin typeface="Gill Sans"/>
                <a:ea typeface="Gill Sans"/>
                <a:cs typeface="Gill Sans"/>
                <a:sym typeface="Gill Sans"/>
              </a:rPr>
              <a:t>scales. </a:t>
            </a:r>
            <a:r>
              <a:rPr lang="pt-PT" sz="1300">
                <a:latin typeface="Gill Sans"/>
                <a:ea typeface="Gill Sans"/>
                <a:cs typeface="Gill Sans"/>
                <a:sym typeface="Gill Sans"/>
              </a:rPr>
              <a:t>In the top figure, with the same scale as the original dataset analysis, is almost the </a:t>
            </a:r>
            <a:r>
              <a:rPr b="1" lang="pt-PT" sz="1300">
                <a:latin typeface="Gill Sans"/>
                <a:ea typeface="Gill Sans"/>
                <a:cs typeface="Gill Sans"/>
                <a:sym typeface="Gill Sans"/>
              </a:rPr>
              <a:t>opposite</a:t>
            </a:r>
            <a:r>
              <a:rPr lang="pt-PT" sz="1300">
                <a:latin typeface="Gill Sans"/>
                <a:ea typeface="Gill Sans"/>
                <a:cs typeface="Gill Sans"/>
                <a:sym typeface="Gill Sans"/>
              </a:rPr>
              <a:t> distribution of reviews of the entire dataset. However, by analysing a scale that covers the entire sample, the </a:t>
            </a:r>
            <a:r>
              <a:rPr b="1" lang="pt-PT" sz="1300">
                <a:latin typeface="Gill Sans"/>
                <a:ea typeface="Gill Sans"/>
                <a:cs typeface="Gill Sans"/>
                <a:sym typeface="Gill Sans"/>
              </a:rPr>
              <a:t>distribution is the expected</a:t>
            </a:r>
            <a:r>
              <a:rPr lang="pt-PT" sz="1300">
                <a:latin typeface="Gill Sans"/>
                <a:ea typeface="Gill Sans"/>
                <a:cs typeface="Gill Sans"/>
                <a:sym typeface="Gill Sans"/>
              </a:rPr>
              <a:t> one.</a:t>
            </a:r>
            <a:endParaRPr sz="1300">
              <a:latin typeface="Gill Sans"/>
              <a:ea typeface="Gill Sans"/>
              <a:cs typeface="Gill Sans"/>
              <a:sym typeface="Gill Sans"/>
            </a:endParaRPr>
          </a:p>
        </p:txBody>
      </p:sp>
      <p:pic>
        <p:nvPicPr>
          <p:cNvPr id="251" name="Google Shape;251;p31"/>
          <p:cNvPicPr preferRelativeResize="0"/>
          <p:nvPr/>
        </p:nvPicPr>
        <p:blipFill>
          <a:blip r:embed="rId3">
            <a:alphaModFix/>
          </a:blip>
          <a:stretch>
            <a:fillRect/>
          </a:stretch>
        </p:blipFill>
        <p:spPr>
          <a:xfrm>
            <a:off x="761225" y="1115663"/>
            <a:ext cx="3663600" cy="2747700"/>
          </a:xfrm>
          <a:prstGeom prst="rect">
            <a:avLst/>
          </a:prstGeom>
          <a:noFill/>
          <a:ln>
            <a:noFill/>
          </a:ln>
        </p:spPr>
      </p:pic>
      <p:pic>
        <p:nvPicPr>
          <p:cNvPr id="252" name="Google Shape;252;p31"/>
          <p:cNvPicPr preferRelativeResize="0"/>
          <p:nvPr/>
        </p:nvPicPr>
        <p:blipFill>
          <a:blip r:embed="rId4">
            <a:alphaModFix/>
          </a:blip>
          <a:stretch>
            <a:fillRect/>
          </a:stretch>
        </p:blipFill>
        <p:spPr>
          <a:xfrm>
            <a:off x="4753213" y="1115673"/>
            <a:ext cx="2448275" cy="1836200"/>
          </a:xfrm>
          <a:prstGeom prst="rect">
            <a:avLst/>
          </a:prstGeom>
          <a:noFill/>
          <a:ln>
            <a:noFill/>
          </a:ln>
        </p:spPr>
      </p:pic>
      <p:pic>
        <p:nvPicPr>
          <p:cNvPr id="253" name="Google Shape;253;p31"/>
          <p:cNvPicPr preferRelativeResize="0"/>
          <p:nvPr/>
        </p:nvPicPr>
        <p:blipFill>
          <a:blip r:embed="rId5">
            <a:alphaModFix/>
          </a:blip>
          <a:stretch>
            <a:fillRect/>
          </a:stretch>
        </p:blipFill>
        <p:spPr>
          <a:xfrm>
            <a:off x="4703750" y="2879900"/>
            <a:ext cx="2547226" cy="191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Data Understanding</a:t>
            </a:r>
            <a:endParaRPr b="1"/>
          </a:p>
        </p:txBody>
      </p:sp>
      <p:pic>
        <p:nvPicPr>
          <p:cNvPr id="259" name="Google Shape;259;p32"/>
          <p:cNvPicPr preferRelativeResize="0"/>
          <p:nvPr/>
        </p:nvPicPr>
        <p:blipFill>
          <a:blip r:embed="rId3">
            <a:alphaModFix/>
          </a:blip>
          <a:stretch>
            <a:fillRect/>
          </a:stretch>
        </p:blipFill>
        <p:spPr>
          <a:xfrm>
            <a:off x="1891725" y="999619"/>
            <a:ext cx="3570657" cy="3570657"/>
          </a:xfrm>
          <a:prstGeom prst="rect">
            <a:avLst/>
          </a:prstGeom>
          <a:noFill/>
          <a:ln>
            <a:noFill/>
          </a:ln>
        </p:spPr>
      </p:pic>
      <p:sp>
        <p:nvSpPr>
          <p:cNvPr id="260" name="Google Shape;260;p32"/>
          <p:cNvSpPr txBox="1"/>
          <p:nvPr>
            <p:ph type="title"/>
          </p:nvPr>
        </p:nvSpPr>
        <p:spPr>
          <a:xfrm>
            <a:off x="1960150" y="4357675"/>
            <a:ext cx="3433800" cy="560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PT" sz="2000"/>
              <a:t>Friendships Graph</a:t>
            </a:r>
            <a:endParaRPr sz="2000"/>
          </a:p>
        </p:txBody>
      </p:sp>
      <p:sp>
        <p:nvSpPr>
          <p:cNvPr id="261" name="Google Shape;261;p32"/>
          <p:cNvSpPr txBox="1"/>
          <p:nvPr/>
        </p:nvSpPr>
        <p:spPr>
          <a:xfrm>
            <a:off x="5393938" y="2392400"/>
            <a:ext cx="36636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Following the creation of the sample, to analyse the network of users we created a graph in which we can see the friendships between the users.</a:t>
            </a:r>
            <a:endParaRPr sz="1300">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pt-PT"/>
              <a:t>Data Understanding</a:t>
            </a:r>
            <a:endParaRPr b="1"/>
          </a:p>
        </p:txBody>
      </p:sp>
      <p:sp>
        <p:nvSpPr>
          <p:cNvPr id="267" name="Google Shape;267;p33"/>
          <p:cNvSpPr txBox="1"/>
          <p:nvPr>
            <p:ph type="title"/>
          </p:nvPr>
        </p:nvSpPr>
        <p:spPr>
          <a:xfrm>
            <a:off x="1075000" y="3116600"/>
            <a:ext cx="3433800" cy="560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PT" sz="2000"/>
              <a:t>Word Cloud of Reviews’ Text</a:t>
            </a:r>
            <a:endParaRPr sz="2000"/>
          </a:p>
        </p:txBody>
      </p:sp>
      <p:sp>
        <p:nvSpPr>
          <p:cNvPr id="268" name="Google Shape;268;p33"/>
          <p:cNvSpPr txBox="1"/>
          <p:nvPr>
            <p:ph type="title"/>
          </p:nvPr>
        </p:nvSpPr>
        <p:spPr>
          <a:xfrm>
            <a:off x="4978175" y="3116600"/>
            <a:ext cx="3921900" cy="5607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pt-PT" sz="2000"/>
              <a:t>Word Cloud of Businesses Categories</a:t>
            </a:r>
            <a:endParaRPr sz="2000"/>
          </a:p>
        </p:txBody>
      </p:sp>
      <p:pic>
        <p:nvPicPr>
          <p:cNvPr id="269" name="Google Shape;269;p33"/>
          <p:cNvPicPr preferRelativeResize="0"/>
          <p:nvPr/>
        </p:nvPicPr>
        <p:blipFill>
          <a:blip r:embed="rId3">
            <a:alphaModFix/>
          </a:blip>
          <a:stretch>
            <a:fillRect/>
          </a:stretch>
        </p:blipFill>
        <p:spPr>
          <a:xfrm>
            <a:off x="906900" y="1185469"/>
            <a:ext cx="3769991" cy="1931132"/>
          </a:xfrm>
          <a:prstGeom prst="rect">
            <a:avLst/>
          </a:prstGeom>
          <a:noFill/>
          <a:ln>
            <a:noFill/>
          </a:ln>
        </p:spPr>
      </p:pic>
      <p:pic>
        <p:nvPicPr>
          <p:cNvPr id="270" name="Google Shape;270;p33"/>
          <p:cNvPicPr preferRelativeResize="0"/>
          <p:nvPr/>
        </p:nvPicPr>
        <p:blipFill>
          <a:blip r:embed="rId4">
            <a:alphaModFix/>
          </a:blip>
          <a:stretch>
            <a:fillRect/>
          </a:stretch>
        </p:blipFill>
        <p:spPr>
          <a:xfrm>
            <a:off x="5054128" y="1185469"/>
            <a:ext cx="3769991" cy="1931132"/>
          </a:xfrm>
          <a:prstGeom prst="rect">
            <a:avLst/>
          </a:prstGeom>
          <a:noFill/>
          <a:ln>
            <a:noFill/>
          </a:ln>
        </p:spPr>
      </p:pic>
      <p:sp>
        <p:nvSpPr>
          <p:cNvPr id="271" name="Google Shape;271;p33"/>
          <p:cNvSpPr txBox="1"/>
          <p:nvPr/>
        </p:nvSpPr>
        <p:spPr>
          <a:xfrm>
            <a:off x="960088" y="3763400"/>
            <a:ext cx="3663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After an overview on this wordcloud we can see that reviews on </a:t>
            </a:r>
            <a:r>
              <a:rPr b="1" lang="pt-PT" sz="1300">
                <a:latin typeface="Gill Sans"/>
                <a:ea typeface="Gill Sans"/>
                <a:cs typeface="Gill Sans"/>
                <a:sym typeface="Gill Sans"/>
              </a:rPr>
              <a:t>food</a:t>
            </a:r>
            <a:r>
              <a:rPr lang="pt-PT" sz="1300">
                <a:latin typeface="Gill Sans"/>
                <a:ea typeface="Gill Sans"/>
                <a:cs typeface="Gill Sans"/>
                <a:sym typeface="Gill Sans"/>
              </a:rPr>
              <a:t> are very common on the dataset and there’s more </a:t>
            </a:r>
            <a:r>
              <a:rPr b="1" lang="pt-PT" sz="1300">
                <a:latin typeface="Gill Sans"/>
                <a:ea typeface="Gill Sans"/>
                <a:cs typeface="Gill Sans"/>
                <a:sym typeface="Gill Sans"/>
              </a:rPr>
              <a:t>positive</a:t>
            </a:r>
            <a:r>
              <a:rPr lang="pt-PT" sz="1300">
                <a:latin typeface="Gill Sans"/>
                <a:ea typeface="Gill Sans"/>
                <a:cs typeface="Gill Sans"/>
                <a:sym typeface="Gill Sans"/>
              </a:rPr>
              <a:t> words than negative words, which can be confirmed by the previous mean of 3.8 in reviews rating.</a:t>
            </a:r>
            <a:endParaRPr sz="1300">
              <a:latin typeface="Gill Sans"/>
              <a:ea typeface="Gill Sans"/>
              <a:cs typeface="Gill Sans"/>
              <a:sym typeface="Gill Sans"/>
            </a:endParaRPr>
          </a:p>
        </p:txBody>
      </p:sp>
      <p:sp>
        <p:nvSpPr>
          <p:cNvPr id="272" name="Google Shape;272;p33"/>
          <p:cNvSpPr txBox="1"/>
          <p:nvPr/>
        </p:nvSpPr>
        <p:spPr>
          <a:xfrm>
            <a:off x="5236463" y="3763400"/>
            <a:ext cx="36636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sz="1300">
                <a:latin typeface="Gill Sans"/>
                <a:ea typeface="Gill Sans"/>
                <a:cs typeface="Gill Sans"/>
                <a:sym typeface="Gill Sans"/>
              </a:rPr>
              <a:t>The Categories wordcloud validate the previous conclusion that there are a lot of reviews involving food, there are lots of food service business</a:t>
            </a:r>
            <a:endParaRPr sz="1300">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